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8"/>
  </p:notesMasterIdLst>
  <p:sldIdLst>
    <p:sldId id="256" r:id="rId2"/>
    <p:sldId id="257" r:id="rId3"/>
    <p:sldId id="258" r:id="rId4"/>
    <p:sldId id="264" r:id="rId5"/>
    <p:sldId id="259" r:id="rId6"/>
    <p:sldId id="265" r:id="rId7"/>
    <p:sldId id="271" r:id="rId8"/>
    <p:sldId id="273" r:id="rId9"/>
    <p:sldId id="272" r:id="rId10"/>
    <p:sldId id="274" r:id="rId11"/>
    <p:sldId id="275" r:id="rId12"/>
    <p:sldId id="261" r:id="rId13"/>
    <p:sldId id="267" r:id="rId14"/>
    <p:sldId id="276" r:id="rId15"/>
    <p:sldId id="280" r:id="rId16"/>
    <p:sldId id="277" r:id="rId17"/>
    <p:sldId id="282" r:id="rId18"/>
    <p:sldId id="278" r:id="rId19"/>
    <p:sldId id="279" r:id="rId20"/>
    <p:sldId id="296" r:id="rId21"/>
    <p:sldId id="262" r:id="rId22"/>
    <p:sldId id="268" r:id="rId23"/>
    <p:sldId id="283" r:id="rId24"/>
    <p:sldId id="289" r:id="rId25"/>
    <p:sldId id="284" r:id="rId26"/>
    <p:sldId id="290" r:id="rId27"/>
    <p:sldId id="285" r:id="rId28"/>
    <p:sldId id="286" r:id="rId29"/>
    <p:sldId id="287" r:id="rId30"/>
    <p:sldId id="293" r:id="rId31"/>
    <p:sldId id="295" r:id="rId32"/>
    <p:sldId id="288" r:id="rId33"/>
    <p:sldId id="294" r:id="rId34"/>
    <p:sldId id="263" r:id="rId35"/>
    <p:sldId id="269" r:id="rId36"/>
    <p:sldId id="270"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6992" autoAdjust="0"/>
  </p:normalViewPr>
  <p:slideViewPr>
    <p:cSldViewPr snapToGrid="0">
      <p:cViewPr>
        <p:scale>
          <a:sx n="75" d="100"/>
          <a:sy n="75" d="100"/>
        </p:scale>
        <p:origin x="1896" y="6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C7D03E-AC98-4BF3-A9E7-D97EE41DED82}" type="datetimeFigureOut">
              <a:rPr lang="zh-TW" altLang="en-US" smtClean="0"/>
              <a:t>2020/12/22</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6EDFE6-F952-4D42-AE37-06B4F152831E}" type="slidenum">
              <a:rPr lang="zh-TW" altLang="en-US" smtClean="0"/>
              <a:t>‹#›</a:t>
            </a:fld>
            <a:endParaRPr lang="zh-TW" altLang="en-US"/>
          </a:p>
        </p:txBody>
      </p:sp>
    </p:spTree>
    <p:extLst>
      <p:ext uri="{BB962C8B-B14F-4D97-AF65-F5344CB8AC3E}">
        <p14:creationId xmlns:p14="http://schemas.microsoft.com/office/powerpoint/2010/main" val="3503812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Copyright violations have increased owing to the recent advancements in Internet technologies. </a:t>
            </a:r>
          </a:p>
          <a:p>
            <a:r>
              <a:rPr lang="en-US" altLang="zh-TW" dirty="0" smtClean="0"/>
              <a:t>Consequently, digital image watermarking is used to prevent the copyright violations. </a:t>
            </a:r>
            <a:endParaRPr lang="zh-TW" altLang="en-US" dirty="0"/>
          </a:p>
        </p:txBody>
      </p:sp>
      <p:sp>
        <p:nvSpPr>
          <p:cNvPr id="4" name="投影片編號版面配置區 3"/>
          <p:cNvSpPr>
            <a:spLocks noGrp="1"/>
          </p:cNvSpPr>
          <p:nvPr>
            <p:ph type="sldNum" sz="quarter" idx="10"/>
          </p:nvPr>
        </p:nvSpPr>
        <p:spPr/>
        <p:txBody>
          <a:bodyPr/>
          <a:lstStyle/>
          <a:p>
            <a:fld id="{656EDFE6-F952-4D42-AE37-06B4F152831E}" type="slidenum">
              <a:rPr lang="zh-TW" altLang="en-US" smtClean="0"/>
              <a:t>4</a:t>
            </a:fld>
            <a:endParaRPr lang="zh-TW" altLang="en-US"/>
          </a:p>
        </p:txBody>
      </p:sp>
    </p:spTree>
    <p:extLst>
      <p:ext uri="{BB962C8B-B14F-4D97-AF65-F5344CB8AC3E}">
        <p14:creationId xmlns:p14="http://schemas.microsoft.com/office/powerpoint/2010/main" val="2341160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baseline="0" dirty="0" smtClean="0">
                <a:solidFill>
                  <a:schemeClr val="tx1"/>
                </a:solidFill>
                <a:latin typeface="+mn-lt"/>
                <a:ea typeface="+mn-ea"/>
                <a:cs typeface="+mn-cs"/>
              </a:rPr>
              <a:t>with a cropping operation (Lena image) is shown </a:t>
            </a:r>
            <a:r>
              <a:rPr lang="en-US" altLang="zh-TW" dirty="0" smtClean="0"/>
              <a:t>The image on the right </a:t>
            </a:r>
            <a:r>
              <a:rPr lang="en-US" altLang="zh-TW" sz="1200" b="0" i="0" u="none" strike="noStrike" kern="1200" baseline="0" dirty="0" smtClean="0">
                <a:solidFill>
                  <a:schemeClr val="tx1"/>
                </a:solidFill>
                <a:latin typeface="+mn-lt"/>
                <a:ea typeface="+mn-ea"/>
                <a:cs typeface="+mn-cs"/>
              </a:rPr>
              <a:t>. The proposed method has a lower BER value and is approximately improved by 32%. </a:t>
            </a:r>
            <a:endParaRPr lang="zh-TW" altLang="en-US" dirty="0"/>
          </a:p>
        </p:txBody>
      </p:sp>
      <p:sp>
        <p:nvSpPr>
          <p:cNvPr id="4" name="投影片編號版面配置區 3"/>
          <p:cNvSpPr>
            <a:spLocks noGrp="1"/>
          </p:cNvSpPr>
          <p:nvPr>
            <p:ph type="sldNum" sz="quarter" idx="10"/>
          </p:nvPr>
        </p:nvSpPr>
        <p:spPr/>
        <p:txBody>
          <a:bodyPr/>
          <a:lstStyle/>
          <a:p>
            <a:fld id="{656EDFE6-F952-4D42-AE37-06B4F152831E}" type="slidenum">
              <a:rPr lang="zh-TW" altLang="en-US" smtClean="0"/>
              <a:t>26</a:t>
            </a:fld>
            <a:endParaRPr lang="zh-TW" altLang="en-US"/>
          </a:p>
        </p:txBody>
      </p:sp>
    </p:spTree>
    <p:extLst>
      <p:ext uri="{BB962C8B-B14F-4D97-AF65-F5344CB8AC3E}">
        <p14:creationId xmlns:p14="http://schemas.microsoft.com/office/powerpoint/2010/main" val="2446451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The picture on the left shows the watermarks taken out after rotating 1°, 5°, and 45° clockwise after passing the rotation attack test.</a:t>
            </a:r>
          </a:p>
          <a:p>
            <a:r>
              <a:rPr lang="en-US" altLang="zh-TW" dirty="0" smtClean="0"/>
              <a:t>It can be seen from the figure on the right that the improvement rate of this method is 23%</a:t>
            </a:r>
            <a:endParaRPr lang="zh-TW" altLang="en-US" dirty="0"/>
          </a:p>
        </p:txBody>
      </p:sp>
      <p:sp>
        <p:nvSpPr>
          <p:cNvPr id="4" name="投影片編號版面配置區 3"/>
          <p:cNvSpPr>
            <a:spLocks noGrp="1"/>
          </p:cNvSpPr>
          <p:nvPr>
            <p:ph type="sldNum" sz="quarter" idx="10"/>
          </p:nvPr>
        </p:nvSpPr>
        <p:spPr/>
        <p:txBody>
          <a:bodyPr/>
          <a:lstStyle/>
          <a:p>
            <a:fld id="{656EDFE6-F952-4D42-AE37-06B4F152831E}" type="slidenum">
              <a:rPr lang="zh-TW" altLang="en-US" smtClean="0"/>
              <a:t>27</a:t>
            </a:fld>
            <a:endParaRPr lang="zh-TW" altLang="en-US"/>
          </a:p>
        </p:txBody>
      </p:sp>
    </p:spTree>
    <p:extLst>
      <p:ext uri="{BB962C8B-B14F-4D97-AF65-F5344CB8AC3E}">
        <p14:creationId xmlns:p14="http://schemas.microsoft.com/office/powerpoint/2010/main" val="3776186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Herein, we test a watermarked image with different JPEG compression quality factors. Herein, the K value was set to 20 for robustness against JPEG compression, and we set Q as the compression ratio of the JPEG. </a:t>
            </a:r>
          </a:p>
          <a:p>
            <a:r>
              <a:rPr lang="en-US" altLang="zh-TW" dirty="0" smtClean="0"/>
              <a:t>The picture on the left shows that color watermarked images after JPEG compression can still be used to extract a good quality watermark. </a:t>
            </a:r>
          </a:p>
          <a:p>
            <a:r>
              <a:rPr lang="en-US" altLang="zh-TW" dirty="0" smtClean="0"/>
              <a:t>The picture on the right shows that the proposed method demonstrates lower BER values and is approximately improved by 25%.</a:t>
            </a:r>
            <a:endParaRPr lang="zh-TW" altLang="en-US" dirty="0"/>
          </a:p>
        </p:txBody>
      </p:sp>
      <p:sp>
        <p:nvSpPr>
          <p:cNvPr id="4" name="投影片編號版面配置區 3"/>
          <p:cNvSpPr>
            <a:spLocks noGrp="1"/>
          </p:cNvSpPr>
          <p:nvPr>
            <p:ph type="sldNum" sz="quarter" idx="10"/>
          </p:nvPr>
        </p:nvSpPr>
        <p:spPr/>
        <p:txBody>
          <a:bodyPr/>
          <a:lstStyle/>
          <a:p>
            <a:fld id="{656EDFE6-F952-4D42-AE37-06B4F152831E}" type="slidenum">
              <a:rPr lang="zh-TW" altLang="en-US" smtClean="0"/>
              <a:t>28</a:t>
            </a:fld>
            <a:endParaRPr lang="zh-TW" altLang="en-US"/>
          </a:p>
        </p:txBody>
      </p:sp>
    </p:spTree>
    <p:extLst>
      <p:ext uri="{BB962C8B-B14F-4D97-AF65-F5344CB8AC3E}">
        <p14:creationId xmlns:p14="http://schemas.microsoft.com/office/powerpoint/2010/main" val="1274268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56EDFE6-F952-4D42-AE37-06B4F152831E}" type="slidenum">
              <a:rPr lang="zh-TW" altLang="en-US" smtClean="0"/>
              <a:t>29</a:t>
            </a:fld>
            <a:endParaRPr lang="zh-TW" altLang="en-US"/>
          </a:p>
        </p:txBody>
      </p:sp>
    </p:spTree>
    <p:extLst>
      <p:ext uri="{BB962C8B-B14F-4D97-AF65-F5344CB8AC3E}">
        <p14:creationId xmlns:p14="http://schemas.microsoft.com/office/powerpoint/2010/main" val="16327575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baseline="0" dirty="0" smtClean="0">
                <a:solidFill>
                  <a:schemeClr val="tx1"/>
                </a:solidFill>
                <a:latin typeface="+mn-lt"/>
                <a:ea typeface="+mn-ea"/>
                <a:cs typeface="+mn-cs"/>
              </a:rPr>
              <a:t>A BER comparison for various combined attacks is shown in this</a:t>
            </a:r>
            <a:r>
              <a:rPr lang="zh-TW" altLang="en-US" sz="1200" b="0" i="0" u="none" strike="noStrike" kern="1200" baseline="0" dirty="0" smtClean="0">
                <a:solidFill>
                  <a:schemeClr val="tx1"/>
                </a:solidFill>
                <a:latin typeface="+mn-lt"/>
                <a:ea typeface="+mn-ea"/>
                <a:cs typeface="+mn-cs"/>
              </a:rPr>
              <a:t> </a:t>
            </a:r>
            <a:r>
              <a:rPr lang="en-US" altLang="zh-TW" sz="1200" b="0" i="0" u="none" strike="noStrike" kern="1200" baseline="0" dirty="0" smtClean="0">
                <a:solidFill>
                  <a:schemeClr val="tx1"/>
                </a:solidFill>
                <a:latin typeface="+mn-lt"/>
                <a:ea typeface="+mn-ea"/>
                <a:cs typeface="+mn-cs"/>
              </a:rPr>
              <a:t>picture. The proposed method has better BER values in all cases, and is approximately improved by 16%. </a:t>
            </a:r>
            <a:endParaRPr lang="zh-TW" altLang="en-US" dirty="0"/>
          </a:p>
        </p:txBody>
      </p:sp>
      <p:sp>
        <p:nvSpPr>
          <p:cNvPr id="4" name="投影片編號版面配置區 3"/>
          <p:cNvSpPr>
            <a:spLocks noGrp="1"/>
          </p:cNvSpPr>
          <p:nvPr>
            <p:ph type="sldNum" sz="quarter" idx="10"/>
          </p:nvPr>
        </p:nvSpPr>
        <p:spPr/>
        <p:txBody>
          <a:bodyPr/>
          <a:lstStyle/>
          <a:p>
            <a:fld id="{656EDFE6-F952-4D42-AE37-06B4F152831E}" type="slidenum">
              <a:rPr lang="zh-TW" altLang="en-US" smtClean="0"/>
              <a:t>33</a:t>
            </a:fld>
            <a:endParaRPr lang="zh-TW" altLang="en-US"/>
          </a:p>
        </p:txBody>
      </p:sp>
    </p:spTree>
    <p:extLst>
      <p:ext uri="{BB962C8B-B14F-4D97-AF65-F5344CB8AC3E}">
        <p14:creationId xmlns:p14="http://schemas.microsoft.com/office/powerpoint/2010/main" val="2097468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Spatial domain techniques have lower computational complexity than the transformed domain techniques but tend to be less robust. </a:t>
            </a:r>
          </a:p>
          <a:p>
            <a:r>
              <a:rPr lang="en-US" altLang="zh-TW" dirty="0" smtClean="0"/>
              <a:t>On the contrary, the transformed domain techniques feature higher computational complexity with greater robustness.</a:t>
            </a:r>
            <a:endParaRPr lang="zh-TW" altLang="en-US" dirty="0"/>
          </a:p>
        </p:txBody>
      </p:sp>
      <p:sp>
        <p:nvSpPr>
          <p:cNvPr id="4" name="投影片編號版面配置區 3"/>
          <p:cNvSpPr>
            <a:spLocks noGrp="1"/>
          </p:cNvSpPr>
          <p:nvPr>
            <p:ph type="sldNum" sz="quarter" idx="10"/>
          </p:nvPr>
        </p:nvSpPr>
        <p:spPr/>
        <p:txBody>
          <a:bodyPr/>
          <a:lstStyle/>
          <a:p>
            <a:fld id="{656EDFE6-F952-4D42-AE37-06B4F152831E}" type="slidenum">
              <a:rPr lang="zh-TW" altLang="en-US" smtClean="0"/>
              <a:t>6</a:t>
            </a:fld>
            <a:endParaRPr lang="zh-TW" altLang="en-US"/>
          </a:p>
        </p:txBody>
      </p:sp>
    </p:spTree>
    <p:extLst>
      <p:ext uri="{BB962C8B-B14F-4D97-AF65-F5344CB8AC3E}">
        <p14:creationId xmlns:p14="http://schemas.microsoft.com/office/powerpoint/2010/main" val="1143402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baseline="0" dirty="0" smtClean="0">
                <a:solidFill>
                  <a:schemeClr val="tx1"/>
                </a:solidFill>
                <a:latin typeface="+mn-lt"/>
                <a:ea typeface="+mn-ea"/>
                <a:cs typeface="+mn-cs"/>
              </a:rPr>
              <a:t>In the preliminary phase, each pixel in the original image is in the range 0–255 (8 bits per pixel). Each pixel value is subtracted by 128, such that the pixel values are in the range −128–127. Then, we divide the image into non-overlapping blocks, and DCT is performed for each block. The operations of the preliminary phase are described as follows. </a:t>
            </a:r>
            <a:endParaRPr lang="zh-TW" altLang="en-US" dirty="0"/>
          </a:p>
        </p:txBody>
      </p:sp>
      <p:sp>
        <p:nvSpPr>
          <p:cNvPr id="4" name="投影片編號版面配置區 3"/>
          <p:cNvSpPr>
            <a:spLocks noGrp="1"/>
          </p:cNvSpPr>
          <p:nvPr>
            <p:ph type="sldNum" sz="quarter" idx="10"/>
          </p:nvPr>
        </p:nvSpPr>
        <p:spPr/>
        <p:txBody>
          <a:bodyPr/>
          <a:lstStyle/>
          <a:p>
            <a:fld id="{656EDFE6-F952-4D42-AE37-06B4F152831E}" type="slidenum">
              <a:rPr lang="zh-TW" altLang="en-US" smtClean="0"/>
              <a:t>13</a:t>
            </a:fld>
            <a:endParaRPr lang="zh-TW" altLang="en-US"/>
          </a:p>
        </p:txBody>
      </p:sp>
    </p:spTree>
    <p:extLst>
      <p:ext uri="{BB962C8B-B14F-4D97-AF65-F5344CB8AC3E}">
        <p14:creationId xmlns:p14="http://schemas.microsoft.com/office/powerpoint/2010/main" val="2076945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baseline="0" dirty="0" smtClean="0">
                <a:solidFill>
                  <a:schemeClr val="tx1"/>
                </a:solidFill>
                <a:latin typeface="+mn-lt"/>
                <a:ea typeface="+mn-ea"/>
                <a:cs typeface="+mn-cs"/>
              </a:rPr>
              <a:t>To embed the watermark bits in the DCT blocks, we calculate the difference between the DCT coefficients of the adjacent blocks. The difference is denoted as “Diff.” </a:t>
            </a:r>
            <a:endParaRPr lang="zh-TW" altLang="en-US" dirty="0"/>
          </a:p>
        </p:txBody>
      </p:sp>
      <p:sp>
        <p:nvSpPr>
          <p:cNvPr id="4" name="投影片編號版面配置區 3"/>
          <p:cNvSpPr>
            <a:spLocks noGrp="1"/>
          </p:cNvSpPr>
          <p:nvPr>
            <p:ph type="sldNum" sz="quarter" idx="10"/>
          </p:nvPr>
        </p:nvSpPr>
        <p:spPr/>
        <p:txBody>
          <a:bodyPr/>
          <a:lstStyle/>
          <a:p>
            <a:fld id="{656EDFE6-F952-4D42-AE37-06B4F152831E}" type="slidenum">
              <a:rPr lang="zh-TW" altLang="en-US" smtClean="0"/>
              <a:t>14</a:t>
            </a:fld>
            <a:endParaRPr lang="zh-TW" altLang="en-US"/>
          </a:p>
        </p:txBody>
      </p:sp>
    </p:spTree>
    <p:extLst>
      <p:ext uri="{BB962C8B-B14F-4D97-AF65-F5344CB8AC3E}">
        <p14:creationId xmlns:p14="http://schemas.microsoft.com/office/powerpoint/2010/main" val="1040010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baseline="0" dirty="0" smtClean="0">
                <a:solidFill>
                  <a:schemeClr val="tx1"/>
                </a:solidFill>
                <a:latin typeface="+mn-lt"/>
                <a:ea typeface="+mn-ea"/>
                <a:cs typeface="+mn-cs"/>
              </a:rPr>
              <a:t>Embedding bit 0 </a:t>
            </a:r>
            <a:r>
              <a:rPr lang="zh-TW" altLang="en-US" sz="1200" b="0" i="0" u="none" strike="noStrike" kern="1200" baseline="0" dirty="0" smtClean="0">
                <a:solidFill>
                  <a:schemeClr val="tx1"/>
                </a:solidFill>
                <a:latin typeface="+mn-lt"/>
                <a:ea typeface="+mn-ea"/>
                <a:cs typeface="+mn-cs"/>
              </a:rPr>
              <a:t> </a:t>
            </a:r>
            <a:r>
              <a:rPr lang="en-US" altLang="zh-TW" sz="1200" b="0" i="0" u="none" strike="noStrike" kern="1200" baseline="0" dirty="0" smtClean="0">
                <a:solidFill>
                  <a:schemeClr val="tx1"/>
                </a:solidFill>
                <a:latin typeface="+mn-lt"/>
                <a:ea typeface="+mn-ea"/>
                <a:cs typeface="+mn-cs"/>
              </a:rPr>
              <a:t>If Diff belongs to region 3 or 5, the BP,Q (x, y) is modified to shift the Diff to region 4. If Diff belongs to region 2, the BP,Q (x, y) is modified to shift the Diff to region 1. </a:t>
            </a:r>
          </a:p>
          <a:p>
            <a:r>
              <a:rPr lang="en-US" altLang="zh-TW" sz="1200" b="0" i="0" u="none" strike="noStrike" kern="1200" baseline="0" dirty="0" smtClean="0">
                <a:solidFill>
                  <a:schemeClr val="tx1"/>
                </a:solidFill>
                <a:latin typeface="+mn-lt"/>
                <a:ea typeface="+mn-ea"/>
                <a:cs typeface="+mn-cs"/>
              </a:rPr>
              <a:t>Embedding bit 1 If Diff belongs to region 1 or 3, the coefficient BP,Q(x, y) is modified to shift the Diff to region 2. If Diff belongs to region 5, the modified coefficient shifts Diff to region 4 </a:t>
            </a:r>
            <a:endParaRPr lang="zh-TW" altLang="en-US" dirty="0"/>
          </a:p>
        </p:txBody>
      </p:sp>
      <p:sp>
        <p:nvSpPr>
          <p:cNvPr id="4" name="投影片編號版面配置區 3"/>
          <p:cNvSpPr>
            <a:spLocks noGrp="1"/>
          </p:cNvSpPr>
          <p:nvPr>
            <p:ph type="sldNum" sz="quarter" idx="10"/>
          </p:nvPr>
        </p:nvSpPr>
        <p:spPr/>
        <p:txBody>
          <a:bodyPr/>
          <a:lstStyle/>
          <a:p>
            <a:fld id="{656EDFE6-F952-4D42-AE37-06B4F152831E}" type="slidenum">
              <a:rPr lang="zh-TW" altLang="en-US" smtClean="0"/>
              <a:t>15</a:t>
            </a:fld>
            <a:endParaRPr lang="zh-TW" altLang="en-US"/>
          </a:p>
        </p:txBody>
      </p:sp>
    </p:spTree>
    <p:extLst>
      <p:ext uri="{BB962C8B-B14F-4D97-AF65-F5344CB8AC3E}">
        <p14:creationId xmlns:p14="http://schemas.microsoft.com/office/powerpoint/2010/main" val="1171173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The first two 8×8 blocks are on your left, and the same block after applying DCT is on your right.</a:t>
            </a:r>
          </a:p>
          <a:p>
            <a:endParaRPr lang="en-US" altLang="zh-TW" dirty="0" smtClean="0"/>
          </a:p>
          <a:p>
            <a:r>
              <a:rPr lang="en-US" altLang="zh-TW" sz="1200" b="0" i="0" u="none" strike="noStrike" kern="1200" baseline="0" dirty="0" smtClean="0">
                <a:solidFill>
                  <a:schemeClr val="tx1"/>
                </a:solidFill>
                <a:latin typeface="+mn-lt"/>
                <a:ea typeface="+mn-ea"/>
                <a:cs typeface="+mn-cs"/>
              </a:rPr>
              <a:t>In this example, the median of nine AC coefficients in zig-zag order is 0.456732 and DC value is 221.375. As a result, M is 1.995874. We assume that the watermark bit is 1 and target AC coefficient is B(2,4). Herein, Diff would be −7.14156. Therefore, the value −3.27258 must add 1.9958874 iteratively until Diff is greater than K, thereby the new value is 4.707695. When we need to extract the watermark, we already know that B(2,4) is our target. Herein, B(2,4) is 4.707695, the same position of the next block is 3.868975, and Diff is 0.83912. According to the proposed method, the value 0.83912 falls in region 2; therefore, we can extract the watermark bit as 1. </a:t>
            </a:r>
          </a:p>
        </p:txBody>
      </p:sp>
      <p:sp>
        <p:nvSpPr>
          <p:cNvPr id="4" name="投影片編號版面配置區 3"/>
          <p:cNvSpPr>
            <a:spLocks noGrp="1"/>
          </p:cNvSpPr>
          <p:nvPr>
            <p:ph type="sldNum" sz="quarter" idx="10"/>
          </p:nvPr>
        </p:nvSpPr>
        <p:spPr/>
        <p:txBody>
          <a:bodyPr/>
          <a:lstStyle/>
          <a:p>
            <a:fld id="{656EDFE6-F952-4D42-AE37-06B4F152831E}" type="slidenum">
              <a:rPr lang="zh-TW" altLang="en-US" smtClean="0"/>
              <a:t>19</a:t>
            </a:fld>
            <a:endParaRPr lang="zh-TW" altLang="en-US"/>
          </a:p>
        </p:txBody>
      </p:sp>
    </p:spTree>
    <p:extLst>
      <p:ext uri="{BB962C8B-B14F-4D97-AF65-F5344CB8AC3E}">
        <p14:creationId xmlns:p14="http://schemas.microsoft.com/office/powerpoint/2010/main" val="230709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baseline="0" dirty="0" smtClean="0">
                <a:solidFill>
                  <a:schemeClr val="tx1"/>
                </a:solidFill>
                <a:latin typeface="+mn-lt"/>
                <a:ea typeface="+mn-ea"/>
                <a:cs typeface="+mn-cs"/>
              </a:rPr>
              <a:t>shows the cover images, watermarked images, and extracted watermarks. For all watermarked images, the watermarks can be extracted using the proposed method. </a:t>
            </a:r>
            <a:endParaRPr lang="zh-TW" altLang="en-US" dirty="0"/>
          </a:p>
        </p:txBody>
      </p:sp>
      <p:sp>
        <p:nvSpPr>
          <p:cNvPr id="4" name="投影片編號版面配置區 3"/>
          <p:cNvSpPr>
            <a:spLocks noGrp="1"/>
          </p:cNvSpPr>
          <p:nvPr>
            <p:ph type="sldNum" sz="quarter" idx="10"/>
          </p:nvPr>
        </p:nvSpPr>
        <p:spPr/>
        <p:txBody>
          <a:bodyPr/>
          <a:lstStyle/>
          <a:p>
            <a:fld id="{656EDFE6-F952-4D42-AE37-06B4F152831E}" type="slidenum">
              <a:rPr lang="zh-TW" altLang="en-US" smtClean="0"/>
              <a:t>23</a:t>
            </a:fld>
            <a:endParaRPr lang="zh-TW" altLang="en-US"/>
          </a:p>
        </p:txBody>
      </p:sp>
    </p:spTree>
    <p:extLst>
      <p:ext uri="{BB962C8B-B14F-4D97-AF65-F5344CB8AC3E}">
        <p14:creationId xmlns:p14="http://schemas.microsoft.com/office/powerpoint/2010/main" val="3183028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baseline="0" dirty="0" smtClean="0">
                <a:solidFill>
                  <a:schemeClr val="tx1"/>
                </a:solidFill>
                <a:latin typeface="+mn-lt"/>
                <a:ea typeface="+mn-ea"/>
                <a:cs typeface="+mn-cs"/>
              </a:rPr>
              <a:t>Das et al. is slightly higher because the applied watermark is smaller. If we use the same watermark as the size of 64 × 63 bits from Das et al., then the proposed method achieves nearly the same PSNR as [2] with PSNR difference of only 0.08 dB </a:t>
            </a:r>
            <a:r>
              <a:rPr lang="en-US" altLang="zh-TW" sz="1200" b="0" i="0" u="none" strike="noStrike" kern="1200" baseline="0" dirty="0" smtClean="0">
                <a:solidFill>
                  <a:schemeClr val="tx1"/>
                </a:solidFill>
                <a:latin typeface="+mn-lt"/>
                <a:ea typeface="+mn-ea"/>
                <a:cs typeface="+mn-cs"/>
                <a:sym typeface="Wingdings" panose="05000000000000000000" pitchFamily="2" charset="2"/>
              </a:rPr>
              <a:t>proposed∗</a:t>
            </a:r>
            <a:endParaRPr lang="zh-TW" altLang="en-US" dirty="0"/>
          </a:p>
        </p:txBody>
      </p:sp>
      <p:sp>
        <p:nvSpPr>
          <p:cNvPr id="4" name="投影片編號版面配置區 3"/>
          <p:cNvSpPr>
            <a:spLocks noGrp="1"/>
          </p:cNvSpPr>
          <p:nvPr>
            <p:ph type="sldNum" sz="quarter" idx="10"/>
          </p:nvPr>
        </p:nvSpPr>
        <p:spPr/>
        <p:txBody>
          <a:bodyPr/>
          <a:lstStyle/>
          <a:p>
            <a:fld id="{656EDFE6-F952-4D42-AE37-06B4F152831E}" type="slidenum">
              <a:rPr lang="zh-TW" altLang="en-US" smtClean="0"/>
              <a:t>24</a:t>
            </a:fld>
            <a:endParaRPr lang="zh-TW" altLang="en-US"/>
          </a:p>
        </p:txBody>
      </p:sp>
    </p:spTree>
    <p:extLst>
      <p:ext uri="{BB962C8B-B14F-4D97-AF65-F5344CB8AC3E}">
        <p14:creationId xmlns:p14="http://schemas.microsoft.com/office/powerpoint/2010/main" val="2724012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The left image shows a 10% crop in the center of the image, and the BER of the extracted watermark is 1.19%. </a:t>
            </a:r>
          </a:p>
          <a:p>
            <a:r>
              <a:rPr lang="en-US" altLang="zh-TW" dirty="0" smtClean="0"/>
              <a:t>The middle image shows a 25% cropped Lena image (in different areas) with an average BER value of 2.52%. </a:t>
            </a:r>
          </a:p>
          <a:p>
            <a:r>
              <a:rPr lang="en-US" altLang="zh-TW" dirty="0" smtClean="0"/>
              <a:t>The image on the right shows a 50% bottom cropped Lena image with an average BER value of 4.8%.</a:t>
            </a:r>
            <a:endParaRPr lang="zh-TW" altLang="en-US" dirty="0"/>
          </a:p>
        </p:txBody>
      </p:sp>
      <p:sp>
        <p:nvSpPr>
          <p:cNvPr id="4" name="投影片編號版面配置區 3"/>
          <p:cNvSpPr>
            <a:spLocks noGrp="1"/>
          </p:cNvSpPr>
          <p:nvPr>
            <p:ph type="sldNum" sz="quarter" idx="10"/>
          </p:nvPr>
        </p:nvSpPr>
        <p:spPr/>
        <p:txBody>
          <a:bodyPr/>
          <a:lstStyle/>
          <a:p>
            <a:fld id="{656EDFE6-F952-4D42-AE37-06B4F152831E}" type="slidenum">
              <a:rPr lang="zh-TW" altLang="en-US" smtClean="0"/>
              <a:t>25</a:t>
            </a:fld>
            <a:endParaRPr lang="zh-TW" altLang="en-US"/>
          </a:p>
        </p:txBody>
      </p:sp>
    </p:spTree>
    <p:extLst>
      <p:ext uri="{BB962C8B-B14F-4D97-AF65-F5344CB8AC3E}">
        <p14:creationId xmlns:p14="http://schemas.microsoft.com/office/powerpoint/2010/main" val="2609991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12/22/2020</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ncho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48A87A34-81AB-432B-8DAE-1953F412C126}" type="datetimeFigureOut">
              <a:rPr lang="en-US" dirty="0"/>
              <a:t>12/22/2020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1447191" y="2824269"/>
            <a:ext cx="4645152" cy="2644457"/>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6412362" y="2821491"/>
            <a:ext cx="4645152" cy="2637371"/>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12/22/2020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12/22/2020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12/22/2020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48A87A34-81AB-432B-8DAE-1953F412C126}" type="datetimeFigureOut">
              <a:rPr lang="en-US" dirty="0"/>
              <a:t>12/22/2020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12/22/2020</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12/22/2020</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p:cNvSpPr>
            <a:spLocks noGrp="1"/>
          </p:cNvSpPr>
          <p:nvPr>
            <p:ph type="subTitle" idx="1"/>
          </p:nvPr>
        </p:nvSpPr>
        <p:spPr>
          <a:xfrm>
            <a:off x="2419942" y="3797211"/>
            <a:ext cx="8637072" cy="977621"/>
          </a:xfrm>
        </p:spPr>
        <p:txBody>
          <a:bodyPr/>
          <a:lstStyle/>
          <a:p>
            <a:r>
              <a:rPr lang="en-US" altLang="zh-TW" dirty="0" smtClean="0">
                <a:latin typeface="Times New Roman" panose="02020603050405020304" pitchFamily="18" charset="0"/>
                <a:cs typeface="Times New Roman" panose="02020603050405020304" pitchFamily="18" charset="0"/>
              </a:rPr>
              <a:t>SPEAKER</a:t>
            </a:r>
            <a:r>
              <a:rPr lang="zh-TW" altLang="en-US" dirty="0" smtClean="0">
                <a:latin typeface="Times New Roman" panose="02020603050405020304" pitchFamily="18" charset="0"/>
                <a:cs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M10907324</a:t>
            </a:r>
            <a:r>
              <a:rPr lang="zh-TW" altLang="en-US" dirty="0">
                <a:latin typeface="Times New Roman" panose="02020603050405020304" pitchFamily="18" charset="0"/>
                <a:cs typeface="Times New Roman" panose="02020603050405020304" pitchFamily="18" charset="0"/>
              </a:rPr>
              <a:t> </a:t>
            </a:r>
            <a:r>
              <a:rPr lang="zh-TW" altLang="en-US" dirty="0" smtClean="0">
                <a:latin typeface="Times New Roman" panose="02020603050405020304" pitchFamily="18" charset="0"/>
                <a:cs typeface="Times New Roman" panose="02020603050405020304" pitchFamily="18" charset="0"/>
              </a:rPr>
              <a:t>  </a:t>
            </a:r>
            <a:r>
              <a:rPr lang="en-US" altLang="zh-TW" dirty="0" err="1" smtClean="0">
                <a:latin typeface="Times New Roman" panose="02020603050405020304" pitchFamily="18" charset="0"/>
                <a:cs typeface="Times New Roman" panose="02020603050405020304" pitchFamily="18" charset="0"/>
              </a:rPr>
              <a:t>Wu,Zun</a:t>
            </a:r>
            <a:r>
              <a:rPr lang="en-US" altLang="zh-TW" dirty="0" smtClean="0">
                <a:latin typeface="Times New Roman" panose="02020603050405020304" pitchFamily="18" charset="0"/>
                <a:cs typeface="Times New Roman" panose="02020603050405020304" pitchFamily="18" charset="0"/>
              </a:rPr>
              <a:t>-Yi  </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吳俊逸</a:t>
            </a:r>
            <a:r>
              <a:rPr lang="zh-TW" altLang="en-US" dirty="0" smtClean="0">
                <a:latin typeface="Times New Roman" panose="02020603050405020304" pitchFamily="18" charset="0"/>
                <a:cs typeface="Times New Roman" panose="02020603050405020304" pitchFamily="18" charset="0"/>
              </a:rPr>
              <a:t>  </a:t>
            </a:r>
            <a:r>
              <a:rPr lang="en-US" altLang="zh-TW" dirty="0" smtClean="0">
                <a:latin typeface="Times New Roman" panose="02020603050405020304" pitchFamily="18" charset="0"/>
                <a:cs typeface="Times New Roman" panose="02020603050405020304" pitchFamily="18" charset="0"/>
              </a:rPr>
              <a:t>20201224</a:t>
            </a:r>
            <a:endParaRPr lang="zh-TW" altLang="en-US" dirty="0">
              <a:latin typeface="Times New Roman" panose="02020603050405020304" pitchFamily="18" charset="0"/>
              <a:cs typeface="Times New Roman" panose="02020603050405020304" pitchFamily="18" charset="0"/>
            </a:endParaRPr>
          </a:p>
        </p:txBody>
      </p:sp>
      <p:pic>
        <p:nvPicPr>
          <p:cNvPr id="4" name="圖片 3"/>
          <p:cNvPicPr>
            <a:picLocks noChangeAspect="1"/>
          </p:cNvPicPr>
          <p:nvPr/>
        </p:nvPicPr>
        <p:blipFill>
          <a:blip r:embed="rId2">
            <a:clrChange>
              <a:clrFrom>
                <a:srgbClr val="FFFFFF"/>
              </a:clrFrom>
              <a:clrTo>
                <a:srgbClr val="FFFFFF">
                  <a:alpha val="0"/>
                </a:srgbClr>
              </a:clrTo>
            </a:clrChange>
          </a:blip>
          <a:stretch>
            <a:fillRect/>
          </a:stretch>
        </p:blipFill>
        <p:spPr>
          <a:xfrm>
            <a:off x="2117233" y="1155469"/>
            <a:ext cx="8939781" cy="2207840"/>
          </a:xfrm>
          <a:prstGeom prst="rect">
            <a:avLst/>
          </a:prstGeom>
        </p:spPr>
      </p:pic>
    </p:spTree>
    <p:extLst>
      <p:ext uri="{BB962C8B-B14F-4D97-AF65-F5344CB8AC3E}">
        <p14:creationId xmlns:p14="http://schemas.microsoft.com/office/powerpoint/2010/main" val="14571527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Introduction</a:t>
            </a:r>
            <a:endParaRPr lang="zh-TW" altLang="en-US"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p:txBody>
          <a:bodyPr>
            <a:normAutofit lnSpcReduction="10000"/>
          </a:bodyPr>
          <a:lstStyle/>
          <a:p>
            <a:r>
              <a:rPr lang="en-US" altLang="zh-TW" dirty="0" err="1">
                <a:latin typeface="Times New Roman" panose="02020603050405020304" pitchFamily="18" charset="0"/>
                <a:cs typeface="Times New Roman" panose="02020603050405020304" pitchFamily="18" charset="0"/>
              </a:rPr>
              <a:t>Parah</a:t>
            </a:r>
            <a:r>
              <a:rPr lang="en-US" altLang="zh-TW" dirty="0">
                <a:latin typeface="Times New Roman" panose="02020603050405020304" pitchFamily="18" charset="0"/>
                <a:cs typeface="Times New Roman" panose="02020603050405020304" pitchFamily="18" charset="0"/>
              </a:rPr>
              <a:t> </a:t>
            </a:r>
            <a:endParaRPr lang="en-US" altLang="zh-TW" dirty="0" smtClean="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1. </a:t>
            </a:r>
            <a:r>
              <a:rPr lang="en-US" altLang="zh-TW" dirty="0" smtClean="0">
                <a:latin typeface="Times New Roman" panose="02020603050405020304" pitchFamily="18" charset="0"/>
                <a:cs typeface="Times New Roman" panose="02020603050405020304" pitchFamily="18" charset="0"/>
              </a:rPr>
              <a:t>Based </a:t>
            </a:r>
            <a:r>
              <a:rPr lang="en-US" altLang="zh-TW" dirty="0">
                <a:latin typeface="Times New Roman" panose="02020603050405020304" pitchFamily="18" charset="0"/>
                <a:cs typeface="Times New Roman" panose="02020603050405020304" pitchFamily="18" charset="0"/>
              </a:rPr>
              <a:t>on inter-block coefficient differencing in DCT. </a:t>
            </a:r>
            <a:endParaRPr lang="en-US" altLang="zh-TW" dirty="0" smtClean="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2. They considered all blocks and made use of the coefficient differences for embedding. </a:t>
            </a:r>
            <a:endParaRPr lang="en-US" altLang="zh-TW" dirty="0" smtClean="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3. This scheme can use 64 × 64 watermark for 512 × 512 image and is robust against various attacks. </a:t>
            </a:r>
            <a:endParaRPr lang="en-US" altLang="zh-TW" dirty="0" smtClean="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4. </a:t>
            </a:r>
            <a:r>
              <a:rPr lang="en-US" altLang="zh-TW" dirty="0" smtClean="0">
                <a:latin typeface="Times New Roman" panose="02020603050405020304" pitchFamily="18" charset="0"/>
                <a:cs typeface="Times New Roman" panose="02020603050405020304" pitchFamily="18" charset="0"/>
              </a:rPr>
              <a:t>It </a:t>
            </a:r>
            <a:r>
              <a:rPr lang="en-US" altLang="zh-TW" dirty="0">
                <a:latin typeface="Times New Roman" panose="02020603050405020304" pitchFamily="18" charset="0"/>
                <a:cs typeface="Times New Roman" panose="02020603050405020304" pitchFamily="18" charset="0"/>
              </a:rPr>
              <a:t>does not consider the correlation between upper and lower blocks and the quantized factor is fixed to each block coefficient. Consequently, the scheme would be vulnerable to multiple attacks.</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48779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Introduction</a:t>
            </a:r>
            <a:endParaRPr lang="zh-TW" altLang="en-US"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a:xfrm>
            <a:off x="1451579" y="2015732"/>
            <a:ext cx="9603275" cy="4130091"/>
          </a:xfrm>
        </p:spPr>
        <p:txBody>
          <a:bodyPr>
            <a:normAutofit/>
          </a:bodyPr>
          <a:lstStyle/>
          <a:p>
            <a:r>
              <a:rPr lang="en-US" altLang="zh-TW" dirty="0" smtClean="0">
                <a:latin typeface="Times New Roman" panose="02020603050405020304" pitchFamily="18" charset="0"/>
                <a:cs typeface="Times New Roman" panose="02020603050405020304" pitchFamily="18" charset="0"/>
              </a:rPr>
              <a:t>Contributions </a:t>
            </a:r>
            <a:r>
              <a:rPr lang="en-US" altLang="zh-TW" dirty="0">
                <a:latin typeface="Times New Roman" panose="02020603050405020304" pitchFamily="18" charset="0"/>
                <a:cs typeface="Times New Roman" panose="02020603050405020304" pitchFamily="18" charset="0"/>
              </a:rPr>
              <a:t>from this study are as follows</a:t>
            </a:r>
            <a:r>
              <a:rPr lang="en-US" altLang="zh-TW" dirty="0" smtClean="0">
                <a:latin typeface="Times New Roman" panose="02020603050405020304" pitchFamily="18" charset="0"/>
                <a:cs typeface="Times New Roman" panose="02020603050405020304" pitchFamily="18" charset="0"/>
              </a:rPr>
              <a:t>:</a:t>
            </a:r>
          </a:p>
          <a:p>
            <a:r>
              <a:rPr lang="en-US" altLang="zh-TW" dirty="0">
                <a:latin typeface="Times New Roman" panose="02020603050405020304" pitchFamily="18" charset="0"/>
                <a:cs typeface="Times New Roman" panose="02020603050405020304" pitchFamily="18" charset="0"/>
              </a:rPr>
              <a:t>1. </a:t>
            </a:r>
            <a:r>
              <a:rPr lang="en-US" altLang="zh-TW" dirty="0" smtClean="0">
                <a:latin typeface="Times New Roman" panose="02020603050405020304" pitchFamily="18" charset="0"/>
                <a:cs typeface="Times New Roman" panose="02020603050405020304" pitchFamily="18" charset="0"/>
              </a:rPr>
              <a:t>An </a:t>
            </a:r>
            <a:r>
              <a:rPr lang="en-US" altLang="zh-TW" dirty="0">
                <a:latin typeface="Times New Roman" panose="02020603050405020304" pitchFamily="18" charset="0"/>
                <a:cs typeface="Times New Roman" panose="02020603050405020304" pitchFamily="18" charset="0"/>
              </a:rPr>
              <a:t>innovative inter-block watermarking method suitable for gray and color images.</a:t>
            </a:r>
            <a:endParaRPr lang="en-US" altLang="zh-TW" dirty="0" smtClean="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2. The requirements of robustness and transparency in digital watermarking methods are always a trade-off in applications. The robustness of the proposed method is increased than those in previous work while maintaining high transparency of the watermark in the image.</a:t>
            </a:r>
            <a:endParaRPr lang="en-US" altLang="zh-TW" dirty="0" smtClean="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3. The proposed method is also robust against specific attacks, such as median filter after </a:t>
            </a:r>
            <a:r>
              <a:rPr lang="en-US" altLang="zh-TW" dirty="0" err="1">
                <a:latin typeface="Times New Roman" panose="02020603050405020304" pitchFamily="18" charset="0"/>
                <a:cs typeface="Times New Roman" panose="02020603050405020304" pitchFamily="18" charset="0"/>
              </a:rPr>
              <a:t>salt&amp;pepper</a:t>
            </a:r>
            <a:r>
              <a:rPr lang="en-US" altLang="zh-TW" dirty="0">
                <a:latin typeface="Times New Roman" panose="02020603050405020304" pitchFamily="18" charset="0"/>
                <a:cs typeface="Times New Roman" panose="02020603050405020304" pitchFamily="18" charset="0"/>
              </a:rPr>
              <a:t>, five-degree rotation, and 25% cropping. </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60670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dirty="0">
                <a:latin typeface="Times New Roman" panose="02020603050405020304" pitchFamily="18" charset="0"/>
                <a:cs typeface="Times New Roman" panose="02020603050405020304" pitchFamily="18" charset="0"/>
              </a:rPr>
              <a:t>Proposed method </a:t>
            </a:r>
            <a:r>
              <a:rPr lang="zh-TW" altLang="en-US" dirty="0"/>
              <a:t/>
            </a:r>
            <a:br>
              <a:rPr lang="zh-TW" altLang="en-US" dirty="0"/>
            </a:br>
            <a:endParaRPr lang="zh-TW" altLang="en-US" dirty="0"/>
          </a:p>
        </p:txBody>
      </p:sp>
      <p:sp>
        <p:nvSpPr>
          <p:cNvPr id="3" name="文字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3741088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Proposed method </a:t>
            </a:r>
            <a:endParaRPr lang="zh-TW" altLang="en-US"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p:txBody>
          <a:bodyPr/>
          <a:lstStyle/>
          <a:p>
            <a:r>
              <a:rPr lang="en-US" altLang="zh-TW" dirty="0">
                <a:latin typeface="Times New Roman" panose="02020603050405020304" pitchFamily="18" charset="0"/>
                <a:cs typeface="Times New Roman" panose="02020603050405020304" pitchFamily="18" charset="0"/>
              </a:rPr>
              <a:t>3.1. Preliminary </a:t>
            </a:r>
            <a:r>
              <a:rPr lang="en-US" altLang="zh-TW" dirty="0" smtClean="0">
                <a:latin typeface="Times New Roman" panose="02020603050405020304" pitchFamily="18" charset="0"/>
                <a:cs typeface="Times New Roman" panose="02020603050405020304" pitchFamily="18" charset="0"/>
              </a:rPr>
              <a:t>phase</a:t>
            </a:r>
          </a:p>
          <a:p>
            <a:r>
              <a:rPr lang="en-US" altLang="zh-TW" dirty="0">
                <a:latin typeface="Times New Roman" panose="02020603050405020304" pitchFamily="18" charset="0"/>
                <a:cs typeface="Times New Roman" panose="02020603050405020304" pitchFamily="18" charset="0"/>
              </a:rPr>
              <a:t>Step 1. Each pixel value of the original image O is subtracted by 128.</a:t>
            </a:r>
          </a:p>
          <a:p>
            <a:r>
              <a:rPr lang="en-US" altLang="zh-TW" dirty="0">
                <a:latin typeface="Times New Roman" panose="02020603050405020304" pitchFamily="18" charset="0"/>
                <a:cs typeface="Times New Roman" panose="02020603050405020304" pitchFamily="18" charset="0"/>
              </a:rPr>
              <a:t>Step 2. Input image O of size W × H is divided into non-overlapping 8 × 8 pixel blocks, resulting in R × C blocks (R = W/8 and C = H/8).</a:t>
            </a:r>
          </a:p>
          <a:p>
            <a:r>
              <a:rPr lang="en-US" altLang="zh-TW" dirty="0">
                <a:latin typeface="Times New Roman" panose="02020603050405020304" pitchFamily="18" charset="0"/>
                <a:cs typeface="Times New Roman" panose="02020603050405020304" pitchFamily="18" charset="0"/>
              </a:rPr>
              <a:t>Step 3. Perform DCT for each block. The matrix of DCT blocks is BP,Q, where 1 ≤ P ≤ R and 1 ≤ Q ≤ C.</a:t>
            </a:r>
          </a:p>
          <a:p>
            <a:r>
              <a:rPr lang="en-US" altLang="zh-TW" dirty="0">
                <a:latin typeface="Times New Roman" panose="02020603050405020304" pitchFamily="18" charset="0"/>
                <a:cs typeface="Times New Roman" panose="02020603050405020304" pitchFamily="18" charset="0"/>
              </a:rPr>
              <a:t>Step 4. Permute the watermark using a random bit named key.</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58037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Proposed method </a:t>
            </a:r>
            <a:endParaRPr lang="zh-TW" altLang="en-US"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p:txBody>
          <a:bodyPr/>
          <a:lstStyle/>
          <a:p>
            <a:r>
              <a:rPr lang="en-US" altLang="zh-TW" dirty="0">
                <a:latin typeface="Times New Roman" panose="02020603050405020304" pitchFamily="18" charset="0"/>
                <a:cs typeface="Times New Roman" panose="02020603050405020304" pitchFamily="18" charset="0"/>
              </a:rPr>
              <a:t>3.2. Watermark embedding phase</a:t>
            </a:r>
            <a:endParaRPr lang="zh-TW" altLang="en-US" dirty="0">
              <a:latin typeface="Times New Roman" panose="02020603050405020304" pitchFamily="18" charset="0"/>
              <a:cs typeface="Times New Roman" panose="02020603050405020304" pitchFamily="18" charset="0"/>
            </a:endParaRPr>
          </a:p>
        </p:txBody>
      </p:sp>
      <p:pic>
        <p:nvPicPr>
          <p:cNvPr id="1026" name="Picture 2" descr="https://ars.els-cdn.com/content/image/1-s2.0-S0020025519310503-gr2_lr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1900" y="2543175"/>
            <a:ext cx="4436503" cy="3448050"/>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p:cNvPicPr>
            <a:picLocks noChangeAspect="1"/>
          </p:cNvPicPr>
          <p:nvPr/>
        </p:nvPicPr>
        <p:blipFill>
          <a:blip r:embed="rId4"/>
          <a:stretch>
            <a:fillRect/>
          </a:stretch>
        </p:blipFill>
        <p:spPr>
          <a:xfrm>
            <a:off x="6415088" y="2701811"/>
            <a:ext cx="5195888" cy="3130778"/>
          </a:xfrm>
          <a:prstGeom prst="rect">
            <a:avLst/>
          </a:prstGeom>
        </p:spPr>
      </p:pic>
    </p:spTree>
    <p:extLst>
      <p:ext uri="{BB962C8B-B14F-4D97-AF65-F5344CB8AC3E}">
        <p14:creationId xmlns:p14="http://schemas.microsoft.com/office/powerpoint/2010/main" val="12703736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Proposed method </a:t>
            </a:r>
            <a:endParaRPr lang="zh-TW" altLang="en-US"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p:txBody>
          <a:bodyPr/>
          <a:lstStyle/>
          <a:p>
            <a:endParaRPr lang="zh-TW" altLang="en-US" dirty="0">
              <a:latin typeface="Times New Roman" panose="02020603050405020304" pitchFamily="18" charset="0"/>
              <a:cs typeface="Times New Roman" panose="02020603050405020304" pitchFamily="18" charset="0"/>
            </a:endParaRPr>
          </a:p>
        </p:txBody>
      </p:sp>
      <p:pic>
        <p:nvPicPr>
          <p:cNvPr id="2052" name="Picture 4" descr="https://ars.els-cdn.com/content/image/1-s2.0-S0020025519310503-gr3_lr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1125" y="186705"/>
            <a:ext cx="5443729" cy="5887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21399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Proposed method </a:t>
            </a:r>
            <a:endParaRPr lang="zh-TW" altLang="en-US"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a:xfrm>
            <a:off x="1451579" y="2015732"/>
            <a:ext cx="3977671" cy="3450613"/>
          </a:xfrm>
        </p:spPr>
        <p:txBody>
          <a:bodyPr/>
          <a:lstStyle/>
          <a:p>
            <a:r>
              <a:rPr lang="en-US" altLang="zh-TW" dirty="0">
                <a:latin typeface="Times New Roman" panose="02020603050405020304" pitchFamily="18" charset="0"/>
                <a:cs typeface="Times New Roman" panose="02020603050405020304" pitchFamily="18" charset="0"/>
              </a:rPr>
              <a:t>The process of watermark </a:t>
            </a:r>
            <a:r>
              <a:rPr lang="en-US" altLang="zh-TW" dirty="0" smtClean="0">
                <a:latin typeface="Times New Roman" panose="02020603050405020304" pitchFamily="18" charset="0"/>
                <a:cs typeface="Times New Roman" panose="02020603050405020304" pitchFamily="18" charset="0"/>
              </a:rPr>
              <a:t>embedding </a:t>
            </a:r>
            <a:r>
              <a:rPr lang="en-US" altLang="zh-TW" dirty="0">
                <a:latin typeface="Times New Roman" panose="02020603050405020304" pitchFamily="18" charset="0"/>
                <a:cs typeface="Times New Roman" panose="02020603050405020304" pitchFamily="18" charset="0"/>
              </a:rPr>
              <a:t>is described as follows.</a:t>
            </a:r>
            <a:endParaRPr lang="zh-TW" altLang="en-US" dirty="0">
              <a:latin typeface="Times New Roman" panose="02020603050405020304" pitchFamily="18" charset="0"/>
              <a:cs typeface="Times New Roman" panose="02020603050405020304" pitchFamily="18" charset="0"/>
            </a:endParaRPr>
          </a:p>
        </p:txBody>
      </p:sp>
      <p:pic>
        <p:nvPicPr>
          <p:cNvPr id="4" name="圖片 3"/>
          <p:cNvPicPr>
            <a:picLocks noChangeAspect="1"/>
          </p:cNvPicPr>
          <p:nvPr/>
        </p:nvPicPr>
        <p:blipFill>
          <a:blip r:embed="rId2"/>
          <a:stretch>
            <a:fillRect/>
          </a:stretch>
        </p:blipFill>
        <p:spPr>
          <a:xfrm>
            <a:off x="5517654" y="804519"/>
            <a:ext cx="6439885" cy="5155527"/>
          </a:xfrm>
          <a:prstGeom prst="rect">
            <a:avLst/>
          </a:prstGeom>
        </p:spPr>
      </p:pic>
    </p:spTree>
    <p:extLst>
      <p:ext uri="{BB962C8B-B14F-4D97-AF65-F5344CB8AC3E}">
        <p14:creationId xmlns:p14="http://schemas.microsoft.com/office/powerpoint/2010/main" val="9884788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Proposed method </a:t>
            </a:r>
            <a:endParaRPr lang="zh-TW" altLang="en-US"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p:txBody>
          <a:bodyPr/>
          <a:lstStyle/>
          <a:p>
            <a:r>
              <a:rPr lang="en-US" altLang="zh-TW" dirty="0">
                <a:latin typeface="Times New Roman" panose="02020603050405020304" pitchFamily="18" charset="0"/>
                <a:cs typeface="Times New Roman" panose="02020603050405020304" pitchFamily="18" charset="0"/>
              </a:rPr>
              <a:t>3.3. Watermark embedded for color </a:t>
            </a:r>
            <a:r>
              <a:rPr lang="en-US" altLang="zh-TW" dirty="0" smtClean="0">
                <a:latin typeface="Times New Roman" panose="02020603050405020304" pitchFamily="18" charset="0"/>
                <a:cs typeface="Times New Roman" panose="02020603050405020304" pitchFamily="18" charset="0"/>
              </a:rPr>
              <a:t>images</a:t>
            </a:r>
          </a:p>
          <a:p>
            <a:r>
              <a:rPr lang="en-US" altLang="zh-TW" dirty="0" smtClean="0">
                <a:latin typeface="Times New Roman" panose="02020603050405020304" pitchFamily="18" charset="0"/>
                <a:cs typeface="Times New Roman" panose="02020603050405020304" pitchFamily="18" charset="0"/>
              </a:rPr>
              <a:t>1.The </a:t>
            </a:r>
            <a:r>
              <a:rPr lang="en-US" altLang="zh-TW" dirty="0">
                <a:latin typeface="Times New Roman" panose="02020603050405020304" pitchFamily="18" charset="0"/>
                <a:cs typeface="Times New Roman" panose="02020603050405020304" pitchFamily="18" charset="0"/>
              </a:rPr>
              <a:t>red, green and blue planes of the image should be separated first</a:t>
            </a:r>
            <a:r>
              <a:rPr lang="en-US" altLang="zh-TW" dirty="0" smtClean="0">
                <a:latin typeface="Times New Roman" panose="02020603050405020304" pitchFamily="18" charset="0"/>
                <a:cs typeface="Times New Roman" panose="02020603050405020304" pitchFamily="18" charset="0"/>
              </a:rPr>
              <a:t>.</a:t>
            </a:r>
          </a:p>
          <a:p>
            <a:r>
              <a:rPr lang="en-US" altLang="zh-TW" dirty="0">
                <a:latin typeface="Times New Roman" panose="02020603050405020304" pitchFamily="18" charset="0"/>
                <a:cs typeface="Times New Roman" panose="02020603050405020304" pitchFamily="18" charset="0"/>
              </a:rPr>
              <a:t>2. After the watermark embedding stage, the watermark bits are embedded in each plane.</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96947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Proposed method </a:t>
            </a:r>
            <a:endParaRPr lang="zh-TW" altLang="en-US"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a:xfrm>
            <a:off x="1451579" y="2015732"/>
            <a:ext cx="9603275" cy="4270768"/>
          </a:xfrm>
        </p:spPr>
        <p:txBody>
          <a:bodyPr>
            <a:normAutofit/>
          </a:bodyPr>
          <a:lstStyle/>
          <a:p>
            <a:r>
              <a:rPr lang="en-US" altLang="zh-TW" dirty="0">
                <a:latin typeface="Times New Roman" panose="02020603050405020304" pitchFamily="18" charset="0"/>
                <a:cs typeface="Times New Roman" panose="02020603050405020304" pitchFamily="18" charset="0"/>
              </a:rPr>
              <a:t>3.4. Watermark </a:t>
            </a:r>
            <a:r>
              <a:rPr lang="en-US" altLang="zh-TW" dirty="0" smtClean="0">
                <a:latin typeface="Times New Roman" panose="02020603050405020304" pitchFamily="18" charset="0"/>
                <a:cs typeface="Times New Roman" panose="02020603050405020304" pitchFamily="18" charset="0"/>
              </a:rPr>
              <a:t>extraction</a:t>
            </a:r>
          </a:p>
          <a:p>
            <a:r>
              <a:rPr lang="en-US" altLang="zh-TW" dirty="0">
                <a:latin typeface="Times New Roman" panose="02020603050405020304" pitchFamily="18" charset="0"/>
                <a:cs typeface="Times New Roman" panose="02020603050405020304" pitchFamily="18" charset="0"/>
              </a:rPr>
              <a:t>Step 1. The pixel values of watermarked image OE are subtracted by 128.</a:t>
            </a:r>
          </a:p>
          <a:p>
            <a:r>
              <a:rPr lang="en-US" altLang="zh-TW" dirty="0">
                <a:latin typeface="Times New Roman" panose="02020603050405020304" pitchFamily="18" charset="0"/>
                <a:cs typeface="Times New Roman" panose="02020603050405020304" pitchFamily="18" charset="0"/>
              </a:rPr>
              <a:t>Step 2. Divide OE of size W × H into non-overlapping 8 × 8 pixel blocks, resulting in R × C blocks (R = W/8 and C = H/8)</a:t>
            </a:r>
          </a:p>
          <a:p>
            <a:r>
              <a:rPr lang="en-US" altLang="zh-TW" dirty="0">
                <a:latin typeface="Times New Roman" panose="02020603050405020304" pitchFamily="18" charset="0"/>
                <a:cs typeface="Times New Roman" panose="02020603050405020304" pitchFamily="18" charset="0"/>
              </a:rPr>
              <a:t>Step 3. DCT is performed for each block, and DCT blocks are denoted as BP,Q, where 1 ≤ P ≤ R and 1 ≤ Q ≤ C</a:t>
            </a:r>
          </a:p>
          <a:p>
            <a:r>
              <a:rPr lang="en-US" altLang="zh-TW" dirty="0">
                <a:latin typeface="Times New Roman" panose="02020603050405020304" pitchFamily="18" charset="0"/>
                <a:cs typeface="Times New Roman" panose="02020603050405020304" pitchFamily="18" charset="0"/>
              </a:rPr>
              <a:t>Step 4. Follow </a:t>
            </a:r>
            <a:r>
              <a:rPr lang="en-US" altLang="zh-TW" dirty="0" err="1">
                <a:latin typeface="Times New Roman" panose="02020603050405020304" pitchFamily="18" charset="0"/>
                <a:cs typeface="Times New Roman" panose="02020603050405020304" pitchFamily="18" charset="0"/>
              </a:rPr>
              <a:t>Eqs</a:t>
            </a:r>
            <a:r>
              <a:rPr lang="en-US" altLang="zh-TW" dirty="0">
                <a:latin typeface="Times New Roman" panose="02020603050405020304" pitchFamily="18" charset="0"/>
                <a:cs typeface="Times New Roman" panose="02020603050405020304" pitchFamily="18" charset="0"/>
              </a:rPr>
              <a:t>. (1)–(4) to compute Diff; K is set to zero; </a:t>
            </a:r>
            <a:r>
              <a:rPr lang="en-US" altLang="zh-TW" dirty="0" err="1">
                <a:latin typeface="Times New Roman" panose="02020603050405020304" pitchFamily="18" charset="0"/>
                <a:cs typeface="Times New Roman" panose="02020603050405020304" pitchFamily="18" charset="0"/>
              </a:rPr>
              <a:t>WMb</a:t>
            </a:r>
            <a:r>
              <a:rPr lang="en-US" altLang="zh-TW" dirty="0">
                <a:latin typeface="Times New Roman" panose="02020603050405020304" pitchFamily="18" charset="0"/>
                <a:cs typeface="Times New Roman" panose="02020603050405020304" pitchFamily="18" charset="0"/>
              </a:rPr>
              <a:t> is the extracted </a:t>
            </a:r>
            <a:r>
              <a:rPr lang="en-US" altLang="zh-TW" dirty="0" smtClean="0">
                <a:latin typeface="Times New Roman" panose="02020603050405020304" pitchFamily="18" charset="0"/>
                <a:cs typeface="Times New Roman" panose="02020603050405020304" pitchFamily="18" charset="0"/>
              </a:rPr>
              <a:t>watermark   </a:t>
            </a:r>
            <a:r>
              <a:rPr lang="en-US" altLang="zh-TW" dirty="0" err="1" smtClean="0">
                <a:latin typeface="Times New Roman" panose="02020603050405020304" pitchFamily="18" charset="0"/>
                <a:cs typeface="Times New Roman" panose="02020603050405020304" pitchFamily="18" charset="0"/>
              </a:rPr>
              <a:t>WMb</a:t>
            </a:r>
            <a:r>
              <a:rPr lang="en-US" altLang="zh-TW" dirty="0" smtClean="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 0 if Diff falls in region 1 or </a:t>
            </a:r>
            <a:r>
              <a:rPr lang="en-US" altLang="zh-TW" dirty="0" smtClean="0">
                <a:latin typeface="Times New Roman" panose="02020603050405020304" pitchFamily="18" charset="0"/>
                <a:cs typeface="Times New Roman" panose="02020603050405020304" pitchFamily="18" charset="0"/>
              </a:rPr>
              <a:t>4</a:t>
            </a:r>
            <a:r>
              <a:rPr lang="zh-TW" altLang="en-US" dirty="0" smtClean="0">
                <a:latin typeface="Times New Roman" panose="02020603050405020304" pitchFamily="18" charset="0"/>
                <a:cs typeface="Times New Roman" panose="02020603050405020304" pitchFamily="18" charset="0"/>
              </a:rPr>
              <a:t>   </a:t>
            </a:r>
            <a:r>
              <a:rPr lang="en-US" altLang="zh-TW" dirty="0" err="1" smtClean="0">
                <a:latin typeface="Times New Roman" panose="02020603050405020304" pitchFamily="18" charset="0"/>
                <a:cs typeface="Times New Roman" panose="02020603050405020304" pitchFamily="18" charset="0"/>
              </a:rPr>
              <a:t>WMb</a:t>
            </a:r>
            <a:r>
              <a:rPr lang="en-US" altLang="zh-TW" dirty="0" smtClean="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 1 if Diff falls in region 2 or 5</a:t>
            </a:r>
          </a:p>
          <a:p>
            <a:r>
              <a:rPr lang="en-US" altLang="zh-TW" dirty="0">
                <a:latin typeface="Times New Roman" panose="02020603050405020304" pitchFamily="18" charset="0"/>
                <a:cs typeface="Times New Roman" panose="02020603050405020304" pitchFamily="18" charset="0"/>
              </a:rPr>
              <a:t>Step 5. Recover the extracted watermark using a pseudorandom key</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10071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Proposed method </a:t>
            </a:r>
            <a:endParaRPr lang="zh-TW" altLang="en-US"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p:txBody>
          <a:bodyPr/>
          <a:lstStyle/>
          <a:p>
            <a:r>
              <a:rPr lang="en-US" altLang="zh-TW" dirty="0">
                <a:latin typeface="Times New Roman" panose="02020603050405020304" pitchFamily="18" charset="0"/>
                <a:cs typeface="Times New Roman" panose="02020603050405020304" pitchFamily="18" charset="0"/>
              </a:rPr>
              <a:t>3.5. Example of the proposed embedding/extraction </a:t>
            </a:r>
            <a:r>
              <a:rPr lang="en-US" altLang="zh-TW" dirty="0" smtClean="0">
                <a:latin typeface="Times New Roman" panose="02020603050405020304" pitchFamily="18" charset="0"/>
                <a:cs typeface="Times New Roman" panose="02020603050405020304" pitchFamily="18" charset="0"/>
              </a:rPr>
              <a:t>method</a:t>
            </a:r>
          </a:p>
          <a:p>
            <a:r>
              <a:rPr lang="en-US" altLang="zh-TW" dirty="0">
                <a:latin typeface="Times New Roman" panose="02020603050405020304" pitchFamily="18" charset="0"/>
                <a:cs typeface="Times New Roman" panose="02020603050405020304" pitchFamily="18" charset="0"/>
              </a:rPr>
              <a:t>scaling variable Z as </a:t>
            </a:r>
            <a:r>
              <a:rPr lang="en-US" altLang="zh-TW" dirty="0" smtClean="0">
                <a:latin typeface="Times New Roman" panose="02020603050405020304" pitchFamily="18" charset="0"/>
                <a:cs typeface="Times New Roman" panose="02020603050405020304" pitchFamily="18" charset="0"/>
              </a:rPr>
              <a:t>2</a:t>
            </a:r>
          </a:p>
          <a:p>
            <a:r>
              <a:rPr lang="en-US" altLang="zh-TW" dirty="0" smtClean="0">
                <a:latin typeface="Times New Roman" panose="02020603050405020304" pitchFamily="18" charset="0"/>
                <a:cs typeface="Times New Roman" panose="02020603050405020304" pitchFamily="18" charset="0"/>
              </a:rPr>
              <a:t>Threshold </a:t>
            </a:r>
            <a:r>
              <a:rPr lang="en-US" altLang="zh-TW" dirty="0">
                <a:latin typeface="Times New Roman" panose="02020603050405020304" pitchFamily="18" charset="0"/>
                <a:cs typeface="Times New Roman" panose="02020603050405020304" pitchFamily="18" charset="0"/>
              </a:rPr>
              <a:t>(</a:t>
            </a:r>
            <a:r>
              <a:rPr lang="en-US" altLang="zh-TW" dirty="0" err="1">
                <a:latin typeface="Times New Roman" panose="02020603050405020304" pitchFamily="18" charset="0"/>
                <a:cs typeface="Times New Roman" panose="02020603050405020304" pitchFamily="18" charset="0"/>
              </a:rPr>
              <a:t>Th</a:t>
            </a:r>
            <a:r>
              <a:rPr lang="en-US" altLang="zh-TW" dirty="0">
                <a:latin typeface="Times New Roman" panose="02020603050405020304" pitchFamily="18" charset="0"/>
                <a:cs typeface="Times New Roman" panose="02020603050405020304" pitchFamily="18" charset="0"/>
              </a:rPr>
              <a:t>) value is </a:t>
            </a:r>
            <a:r>
              <a:rPr lang="en-US" altLang="zh-TW" dirty="0" smtClean="0">
                <a:latin typeface="Times New Roman" panose="02020603050405020304" pitchFamily="18" charset="0"/>
                <a:cs typeface="Times New Roman" panose="02020603050405020304" pitchFamily="18" charset="0"/>
              </a:rPr>
              <a:t>80</a:t>
            </a:r>
          </a:p>
          <a:p>
            <a:r>
              <a:rPr lang="en-US" altLang="zh-TW" dirty="0">
                <a:latin typeface="Times New Roman" panose="02020603050405020304" pitchFamily="18" charset="0"/>
                <a:cs typeface="Times New Roman" panose="02020603050405020304" pitchFamily="18" charset="0"/>
              </a:rPr>
              <a:t>K is 0</a:t>
            </a:r>
            <a:endParaRPr lang="zh-TW" altLang="en-US" dirty="0">
              <a:latin typeface="Times New Roman" panose="02020603050405020304" pitchFamily="18" charset="0"/>
              <a:cs typeface="Times New Roman" panose="02020603050405020304" pitchFamily="18" charset="0"/>
            </a:endParaRPr>
          </a:p>
        </p:txBody>
      </p:sp>
      <p:pic>
        <p:nvPicPr>
          <p:cNvPr id="3076" name="Picture 4" descr="https://ars.els-cdn.com/content/image/1-s2.0-S0020025519310503-gr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425" y="3949069"/>
            <a:ext cx="4127500" cy="189610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ars.els-cdn.com/content/image/1-s2.0-S0020025519310503-gr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2250" y="2616200"/>
            <a:ext cx="4067175" cy="322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4162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latin typeface="Times New Roman" panose="02020603050405020304" pitchFamily="18" charset="0"/>
                <a:cs typeface="Times New Roman" panose="02020603050405020304" pitchFamily="18" charset="0"/>
              </a:rPr>
              <a:t>OUTLINE</a:t>
            </a:r>
            <a:endParaRPr lang="zh-TW" altLang="en-US"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p:txBody>
          <a:bodyPr/>
          <a:lstStyle/>
          <a:p>
            <a:r>
              <a:rPr lang="pt-BR" altLang="zh-TW" dirty="0" smtClean="0">
                <a:latin typeface="Times New Roman" panose="02020603050405020304" pitchFamily="18" charset="0"/>
                <a:cs typeface="Times New Roman" panose="02020603050405020304" pitchFamily="18" charset="0"/>
              </a:rPr>
              <a:t>Abstract</a:t>
            </a:r>
            <a:endParaRPr lang="zh-TW" altLang="en-US"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Introduction </a:t>
            </a:r>
            <a:endParaRPr lang="zh-TW" altLang="en-US"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Proposed method </a:t>
            </a:r>
            <a:endParaRPr lang="zh-TW" altLang="en-US"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Experimental results and discussions </a:t>
            </a:r>
            <a:endParaRPr lang="zh-TW" altLang="en-US"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Conclusion </a:t>
            </a: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25689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6451600" y="882158"/>
            <a:ext cx="4603254" cy="4584187"/>
          </a:xfrm>
        </p:spPr>
        <p:txBody>
          <a:bodyPr/>
          <a:lstStyle/>
          <a:p>
            <a:r>
              <a:rPr lang="en-US" altLang="zh-TW" dirty="0">
                <a:latin typeface="Times New Roman" panose="02020603050405020304" pitchFamily="18" charset="0"/>
                <a:cs typeface="Times New Roman" panose="02020603050405020304" pitchFamily="18" charset="0"/>
              </a:rPr>
              <a:t>zig-zag order is </a:t>
            </a:r>
            <a:r>
              <a:rPr lang="en-US" altLang="zh-TW" dirty="0" smtClean="0">
                <a:latin typeface="Times New Roman" panose="02020603050405020304" pitchFamily="18" charset="0"/>
                <a:cs typeface="Times New Roman" panose="02020603050405020304" pitchFamily="18" charset="0"/>
              </a:rPr>
              <a:t>0.456732</a:t>
            </a:r>
          </a:p>
          <a:p>
            <a:r>
              <a:rPr lang="en-US" altLang="zh-TW" dirty="0">
                <a:latin typeface="Times New Roman" panose="02020603050405020304" pitchFamily="18" charset="0"/>
                <a:cs typeface="Times New Roman" panose="02020603050405020304" pitchFamily="18" charset="0"/>
              </a:rPr>
              <a:t>DC value is </a:t>
            </a:r>
            <a:r>
              <a:rPr lang="en-US" altLang="zh-TW" dirty="0" smtClean="0">
                <a:latin typeface="Times New Roman" panose="02020603050405020304" pitchFamily="18" charset="0"/>
                <a:cs typeface="Times New Roman" panose="02020603050405020304" pitchFamily="18" charset="0"/>
              </a:rPr>
              <a:t>221.375</a:t>
            </a:r>
          </a:p>
          <a:p>
            <a:r>
              <a:rPr lang="en-US" altLang="zh-TW" dirty="0">
                <a:latin typeface="Times New Roman" panose="02020603050405020304" pitchFamily="18" charset="0"/>
                <a:cs typeface="Times New Roman" panose="02020603050405020304" pitchFamily="18" charset="0"/>
              </a:rPr>
              <a:t> M is </a:t>
            </a:r>
            <a:r>
              <a:rPr lang="en-US" altLang="zh-TW" dirty="0" smtClean="0">
                <a:latin typeface="Times New Roman" panose="02020603050405020304" pitchFamily="18" charset="0"/>
                <a:cs typeface="Times New Roman" panose="02020603050405020304" pitchFamily="18" charset="0"/>
              </a:rPr>
              <a:t>1.995874</a:t>
            </a:r>
          </a:p>
          <a:p>
            <a:r>
              <a:rPr lang="en-US" altLang="zh-TW" dirty="0">
                <a:latin typeface="Times New Roman" panose="02020603050405020304" pitchFamily="18" charset="0"/>
                <a:cs typeface="Times New Roman" panose="02020603050405020304" pitchFamily="18" charset="0"/>
              </a:rPr>
              <a:t>the value −3.27258 must add 1.9958874 iteratively until Diff is greater than </a:t>
            </a:r>
            <a:r>
              <a:rPr lang="en-US" altLang="zh-TW" dirty="0" smtClean="0">
                <a:latin typeface="Times New Roman" panose="02020603050405020304" pitchFamily="18" charset="0"/>
                <a:cs typeface="Times New Roman" panose="02020603050405020304" pitchFamily="18" charset="0"/>
              </a:rPr>
              <a:t>K, </a:t>
            </a:r>
            <a:r>
              <a:rPr lang="en-US" altLang="zh-TW" dirty="0">
                <a:latin typeface="Times New Roman" panose="02020603050405020304" pitchFamily="18" charset="0"/>
                <a:cs typeface="Times New Roman" panose="02020603050405020304" pitchFamily="18" charset="0"/>
              </a:rPr>
              <a:t>thereby the new value is 4.707695. </a:t>
            </a:r>
            <a:endParaRPr lang="en-US" altLang="zh-TW" dirty="0" smtClean="0">
              <a:latin typeface="Times New Roman" panose="02020603050405020304" pitchFamily="18" charset="0"/>
              <a:cs typeface="Times New Roman" panose="02020603050405020304" pitchFamily="18" charset="0"/>
            </a:endParaRPr>
          </a:p>
          <a:p>
            <a:endParaRPr lang="zh-TW" altLang="en-US" dirty="0">
              <a:latin typeface="Times New Roman" panose="02020603050405020304" pitchFamily="18" charset="0"/>
              <a:cs typeface="Times New Roman" panose="02020603050405020304" pitchFamily="18" charset="0"/>
            </a:endParaRPr>
          </a:p>
        </p:txBody>
      </p:sp>
      <p:pic>
        <p:nvPicPr>
          <p:cNvPr id="1026" name="Picture 2" descr="https://ars.els-cdn.com/content/image/1-s2.0-S0020025519310503-gr5_lr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01" y="526558"/>
            <a:ext cx="5321300" cy="4230041"/>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p:cNvPicPr>
            <a:picLocks noChangeAspect="1"/>
          </p:cNvPicPr>
          <p:nvPr/>
        </p:nvPicPr>
        <p:blipFill>
          <a:blip r:embed="rId3"/>
          <a:stretch>
            <a:fillRect/>
          </a:stretch>
        </p:blipFill>
        <p:spPr>
          <a:xfrm>
            <a:off x="774701" y="5029200"/>
            <a:ext cx="5305425" cy="609600"/>
          </a:xfrm>
          <a:prstGeom prst="rect">
            <a:avLst/>
          </a:prstGeom>
        </p:spPr>
      </p:pic>
      <p:sp>
        <p:nvSpPr>
          <p:cNvPr id="5" name="矩形 4"/>
          <p:cNvSpPr/>
          <p:nvPr/>
        </p:nvSpPr>
        <p:spPr>
          <a:xfrm>
            <a:off x="2717800" y="762000"/>
            <a:ext cx="787400" cy="279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2717800" y="3034551"/>
            <a:ext cx="787400" cy="279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525241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dirty="0">
                <a:latin typeface="Times New Roman" panose="02020603050405020304" pitchFamily="18" charset="0"/>
                <a:cs typeface="Times New Roman" panose="02020603050405020304" pitchFamily="18" charset="0"/>
              </a:rPr>
              <a:t>Experimental results and discussions </a:t>
            </a:r>
            <a:r>
              <a:rPr lang="zh-TW" altLang="en-US" dirty="0">
                <a:latin typeface="Times New Roman" panose="02020603050405020304" pitchFamily="18" charset="0"/>
                <a:cs typeface="Times New Roman" panose="02020603050405020304" pitchFamily="18" charset="0"/>
              </a:rPr>
              <a:t/>
            </a:r>
            <a:br>
              <a:rPr lang="zh-TW" altLang="en-US" dirty="0">
                <a:latin typeface="Times New Roman" panose="02020603050405020304" pitchFamily="18" charset="0"/>
                <a:cs typeface="Times New Roman" panose="02020603050405020304" pitchFamily="18" charset="0"/>
              </a:rPr>
            </a:br>
            <a:endParaRPr lang="zh-TW" altLang="en-US" dirty="0">
              <a:latin typeface="Times New Roman" panose="02020603050405020304" pitchFamily="18" charset="0"/>
              <a:cs typeface="Times New Roman" panose="02020603050405020304" pitchFamily="18" charset="0"/>
            </a:endParaRPr>
          </a:p>
        </p:txBody>
      </p:sp>
      <p:sp>
        <p:nvSpPr>
          <p:cNvPr id="3" name="文字版面配置區 2"/>
          <p:cNvSpPr>
            <a:spLocks noGrp="1"/>
          </p:cNvSpPr>
          <p:nvPr>
            <p:ph type="body" idx="1"/>
          </p:nvPr>
        </p:nvSpPr>
        <p:spPr/>
        <p:txBody>
          <a:bodyPr/>
          <a:lstStyle/>
          <a:p>
            <a:endParaRPr lang="zh-TW"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97297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Experimental results and discussions </a:t>
            </a:r>
            <a:endParaRPr lang="zh-TW" altLang="en-US"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p:txBody>
          <a:bodyPr/>
          <a:lstStyle/>
          <a:p>
            <a:r>
              <a:rPr lang="en-US" altLang="zh-TW" dirty="0">
                <a:latin typeface="Times New Roman" panose="02020603050405020304" pitchFamily="18" charset="0"/>
                <a:cs typeface="Times New Roman" panose="02020603050405020304" pitchFamily="18" charset="0"/>
              </a:rPr>
              <a:t>The proposed method was tested using various attacks</a:t>
            </a:r>
            <a:r>
              <a:rPr lang="en-US" altLang="zh-TW" dirty="0" smtClean="0">
                <a:latin typeface="Times New Roman" panose="02020603050405020304" pitchFamily="18" charset="0"/>
                <a:cs typeface="Times New Roman" panose="02020603050405020304" pitchFamily="18" charset="0"/>
              </a:rPr>
              <a:t>.</a:t>
            </a:r>
          </a:p>
          <a:p>
            <a:r>
              <a:rPr lang="en-US" altLang="zh-TW" dirty="0">
                <a:latin typeface="Times New Roman" panose="02020603050405020304" pitchFamily="18" charset="0"/>
                <a:cs typeface="Times New Roman" panose="02020603050405020304" pitchFamily="18" charset="0"/>
              </a:rPr>
              <a:t>Each cover image is 512 × 512 and size of watermark is 64 × 64.</a:t>
            </a:r>
            <a:endParaRPr lang="zh-TW" altLang="en-US" dirty="0">
              <a:latin typeface="Times New Roman" panose="02020603050405020304" pitchFamily="18" charset="0"/>
              <a:cs typeface="Times New Roman" panose="02020603050405020304" pitchFamily="18" charset="0"/>
            </a:endParaRPr>
          </a:p>
        </p:txBody>
      </p:sp>
      <p:pic>
        <p:nvPicPr>
          <p:cNvPr id="4098" name="Picture 2" descr="https://ars.els-cdn.com/content/image/1-s2.0-S0020025519310503-gr6_lr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2243" y="3155889"/>
            <a:ext cx="6569690" cy="2472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59193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Experimental results and discussions </a:t>
            </a:r>
            <a:endParaRPr lang="zh-TW" altLang="en-US"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a:xfrm>
            <a:off x="1451580" y="2015732"/>
            <a:ext cx="4692046" cy="3450613"/>
          </a:xfrm>
        </p:spPr>
        <p:txBody>
          <a:bodyPr/>
          <a:lstStyle/>
          <a:p>
            <a:r>
              <a:rPr lang="en-US" altLang="zh-TW" dirty="0" smtClean="0">
                <a:latin typeface="Times New Roman" panose="02020603050405020304" pitchFamily="18" charset="0"/>
                <a:cs typeface="Times New Roman" panose="02020603050405020304" pitchFamily="18" charset="0"/>
              </a:rPr>
              <a:t>4.1</a:t>
            </a:r>
            <a:r>
              <a:rPr lang="en-US" altLang="zh-TW" dirty="0">
                <a:latin typeface="Times New Roman" panose="02020603050405020304" pitchFamily="18" charset="0"/>
                <a:cs typeface="Times New Roman" panose="02020603050405020304" pitchFamily="18" charset="0"/>
              </a:rPr>
              <a:t>. Watermark extraction without </a:t>
            </a:r>
            <a:r>
              <a:rPr lang="en-US" altLang="zh-TW" dirty="0" smtClean="0">
                <a:latin typeface="Times New Roman" panose="02020603050405020304" pitchFamily="18" charset="0"/>
                <a:cs typeface="Times New Roman" panose="02020603050405020304" pitchFamily="18" charset="0"/>
              </a:rPr>
              <a:t>attack</a:t>
            </a:r>
          </a:p>
          <a:p>
            <a:r>
              <a:rPr lang="en-US" altLang="zh-TW" dirty="0">
                <a:latin typeface="Times New Roman" panose="02020603050405020304" pitchFamily="18" charset="0"/>
                <a:cs typeface="Times New Roman" panose="02020603050405020304" pitchFamily="18" charset="0"/>
              </a:rPr>
              <a:t> </a:t>
            </a:r>
            <a:r>
              <a:rPr lang="en-US" altLang="zh-TW" dirty="0" smtClean="0">
                <a:latin typeface="Times New Roman" panose="02020603050405020304" pitchFamily="18" charset="0"/>
                <a:cs typeface="Times New Roman" panose="02020603050405020304" pitchFamily="18" charset="0"/>
              </a:rPr>
              <a:t>All </a:t>
            </a:r>
            <a:r>
              <a:rPr lang="en-US" altLang="zh-TW" dirty="0">
                <a:latin typeface="Times New Roman" panose="02020603050405020304" pitchFamily="18" charset="0"/>
                <a:cs typeface="Times New Roman" panose="02020603050405020304" pitchFamily="18" charset="0"/>
              </a:rPr>
              <a:t>the PSNR values of the watermarked images are greater than 41 </a:t>
            </a:r>
            <a:r>
              <a:rPr lang="en-US" altLang="zh-TW" dirty="0" err="1">
                <a:latin typeface="Times New Roman" panose="02020603050405020304" pitchFamily="18" charset="0"/>
                <a:cs typeface="Times New Roman" panose="02020603050405020304" pitchFamily="18" charset="0"/>
              </a:rPr>
              <a:t>dB.</a:t>
            </a:r>
            <a:endParaRPr lang="en-US" altLang="zh-TW" dirty="0">
              <a:latin typeface="Times New Roman" panose="02020603050405020304" pitchFamily="18" charset="0"/>
              <a:cs typeface="Times New Roman" panose="02020603050405020304" pitchFamily="18" charset="0"/>
            </a:endParaRPr>
          </a:p>
          <a:p>
            <a:endParaRPr lang="zh-TW" altLang="en-US" dirty="0">
              <a:latin typeface="Times New Roman" panose="02020603050405020304" pitchFamily="18" charset="0"/>
              <a:cs typeface="Times New Roman" panose="02020603050405020304" pitchFamily="18" charset="0"/>
            </a:endParaRPr>
          </a:p>
        </p:txBody>
      </p:sp>
      <p:pic>
        <p:nvPicPr>
          <p:cNvPr id="5122" name="Picture 2" descr="https://ars.els-cdn.com/content/image/1-s2.0-S0020025519310503-gr7_lr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866" y="1329136"/>
            <a:ext cx="3900433" cy="5421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88858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Experimental results and discussions </a:t>
            </a:r>
            <a:endParaRPr lang="zh-TW" altLang="en-US"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p:txBody>
          <a:bodyPr/>
          <a:lstStyle/>
          <a:p>
            <a:r>
              <a:rPr lang="en-US" altLang="zh-TW" dirty="0" smtClean="0">
                <a:latin typeface="Times New Roman" panose="02020603050405020304" pitchFamily="18" charset="0"/>
                <a:cs typeface="Times New Roman" panose="02020603050405020304" pitchFamily="18" charset="0"/>
              </a:rPr>
              <a:t>4.1</a:t>
            </a:r>
            <a:r>
              <a:rPr lang="en-US" altLang="zh-TW" dirty="0">
                <a:latin typeface="Times New Roman" panose="02020603050405020304" pitchFamily="18" charset="0"/>
                <a:cs typeface="Times New Roman" panose="02020603050405020304" pitchFamily="18" charset="0"/>
              </a:rPr>
              <a:t>. Watermark extraction without attack </a:t>
            </a:r>
          </a:p>
          <a:p>
            <a:endParaRPr lang="zh-TW" altLang="en-US" dirty="0">
              <a:latin typeface="Times New Roman" panose="02020603050405020304" pitchFamily="18" charset="0"/>
              <a:cs typeface="Times New Roman" panose="02020603050405020304" pitchFamily="18" charset="0"/>
            </a:endParaRPr>
          </a:p>
        </p:txBody>
      </p:sp>
      <p:pic>
        <p:nvPicPr>
          <p:cNvPr id="6146" name="Picture 2" descr="https://ars.els-cdn.com/content/image/1-s2.0-S0020025519310503-gr8_lr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0653" y="2592159"/>
            <a:ext cx="5445125" cy="3264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63134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Experimental results and discussions </a:t>
            </a:r>
            <a:endParaRPr lang="zh-TW" altLang="en-US"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p:txBody>
          <a:bodyPr/>
          <a:lstStyle/>
          <a:p>
            <a:r>
              <a:rPr lang="en-US" altLang="zh-TW" dirty="0" smtClean="0">
                <a:latin typeface="Times New Roman" panose="02020603050405020304" pitchFamily="18" charset="0"/>
                <a:cs typeface="Times New Roman" panose="02020603050405020304" pitchFamily="18" charset="0"/>
              </a:rPr>
              <a:t>4.2.1</a:t>
            </a:r>
            <a:r>
              <a:rPr lang="en-US" altLang="zh-TW" dirty="0">
                <a:latin typeface="Times New Roman" panose="02020603050405020304" pitchFamily="18" charset="0"/>
                <a:cs typeface="Times New Roman" panose="02020603050405020304" pitchFamily="18" charset="0"/>
              </a:rPr>
              <a:t>. Watermark extraction after cropping attacks </a:t>
            </a:r>
          </a:p>
          <a:p>
            <a:endParaRPr lang="en-US" altLang="zh-TW" dirty="0">
              <a:latin typeface="Times New Roman" panose="02020603050405020304" pitchFamily="18" charset="0"/>
              <a:cs typeface="Times New Roman" panose="02020603050405020304" pitchFamily="18" charset="0"/>
            </a:endParaRPr>
          </a:p>
          <a:p>
            <a:endParaRPr lang="zh-TW" altLang="en-US" dirty="0">
              <a:latin typeface="Times New Roman" panose="02020603050405020304" pitchFamily="18" charset="0"/>
              <a:cs typeface="Times New Roman" panose="02020603050405020304" pitchFamily="18" charset="0"/>
            </a:endParaRPr>
          </a:p>
        </p:txBody>
      </p:sp>
      <p:pic>
        <p:nvPicPr>
          <p:cNvPr id="7170" name="Picture 2" descr="https://ars.els-cdn.com/content/image/1-s2.0-S0020025519310503-gr9_lr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863" y="2578100"/>
            <a:ext cx="3593995" cy="255688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ars.els-cdn.com/content/image/1-s2.0-S0020025519310503-gr10_lr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9858" y="2578100"/>
            <a:ext cx="3810365" cy="3491819"/>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s://ars.els-cdn.com/content/image/1-s2.0-S0020025519310503-gr11_lrg.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0223" y="2578100"/>
            <a:ext cx="3593995" cy="2589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7714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Experimental results and discussions </a:t>
            </a:r>
            <a:endParaRPr lang="zh-TW" altLang="en-US"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p:txBody>
          <a:bodyPr/>
          <a:lstStyle/>
          <a:p>
            <a:r>
              <a:rPr lang="en-US" altLang="zh-TW" dirty="0" smtClean="0">
                <a:latin typeface="Times New Roman" panose="02020603050405020304" pitchFamily="18" charset="0"/>
                <a:cs typeface="Times New Roman" panose="02020603050405020304" pitchFamily="18" charset="0"/>
              </a:rPr>
              <a:t>4.2.1</a:t>
            </a:r>
            <a:r>
              <a:rPr lang="en-US" altLang="zh-TW" dirty="0">
                <a:latin typeface="Times New Roman" panose="02020603050405020304" pitchFamily="18" charset="0"/>
                <a:cs typeface="Times New Roman" panose="02020603050405020304" pitchFamily="18" charset="0"/>
              </a:rPr>
              <a:t>. Watermark extraction after cropping attacks </a:t>
            </a:r>
          </a:p>
          <a:p>
            <a:endParaRPr lang="en-US" altLang="zh-TW" dirty="0">
              <a:latin typeface="Times New Roman" panose="02020603050405020304" pitchFamily="18" charset="0"/>
              <a:cs typeface="Times New Roman" panose="02020603050405020304" pitchFamily="18" charset="0"/>
            </a:endParaRPr>
          </a:p>
          <a:p>
            <a:endParaRPr lang="zh-TW" altLang="en-US" dirty="0">
              <a:latin typeface="Times New Roman" panose="02020603050405020304" pitchFamily="18" charset="0"/>
              <a:cs typeface="Times New Roman" panose="02020603050405020304" pitchFamily="18" charset="0"/>
            </a:endParaRPr>
          </a:p>
        </p:txBody>
      </p:sp>
      <p:pic>
        <p:nvPicPr>
          <p:cNvPr id="8194" name="Picture 2" descr="https://ars.els-cdn.com/content/image/1-s2.0-S0020025519310503-gr12_lr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0981" y="2578100"/>
            <a:ext cx="5074103" cy="33732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s://ars.els-cdn.com/content/image/1-s2.0-S0020025519310503-gr11_lr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0793" y="2578100"/>
            <a:ext cx="3593995" cy="2589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76068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Experimental results and discussions </a:t>
            </a:r>
            <a:endParaRPr lang="zh-TW" altLang="en-US"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p:txBody>
          <a:bodyPr/>
          <a:lstStyle/>
          <a:p>
            <a:r>
              <a:rPr lang="en-US" altLang="zh-TW" dirty="0" smtClean="0">
                <a:latin typeface="Times New Roman" panose="02020603050405020304" pitchFamily="18" charset="0"/>
                <a:cs typeface="Times New Roman" panose="02020603050405020304" pitchFamily="18" charset="0"/>
              </a:rPr>
              <a:t>4.2.2</a:t>
            </a:r>
            <a:r>
              <a:rPr lang="en-US" altLang="zh-TW" dirty="0">
                <a:latin typeface="Times New Roman" panose="02020603050405020304" pitchFamily="18" charset="0"/>
                <a:cs typeface="Times New Roman" panose="02020603050405020304" pitchFamily="18" charset="0"/>
              </a:rPr>
              <a:t>. Watermark extraction after rotation attacks </a:t>
            </a:r>
          </a:p>
          <a:p>
            <a:endParaRPr lang="zh-TW" altLang="en-US" dirty="0">
              <a:latin typeface="Times New Roman" panose="02020603050405020304" pitchFamily="18" charset="0"/>
              <a:cs typeface="Times New Roman" panose="02020603050405020304" pitchFamily="18" charset="0"/>
            </a:endParaRPr>
          </a:p>
        </p:txBody>
      </p:sp>
      <p:pic>
        <p:nvPicPr>
          <p:cNvPr id="9218" name="Picture 2" descr="https://ars.els-cdn.com/content/image/1-s2.0-S0020025519310503-gr13_lr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1579" y="2527300"/>
            <a:ext cx="4412203" cy="36703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s://ars.els-cdn.com/content/image/1-s2.0-S0020025519310503-gr14_lr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5722" y="2525082"/>
            <a:ext cx="5522003" cy="3672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86520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Experimental results and discussions </a:t>
            </a:r>
            <a:endParaRPr lang="zh-TW" altLang="en-US"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p:txBody>
          <a:bodyPr/>
          <a:lstStyle/>
          <a:p>
            <a:r>
              <a:rPr lang="en-US" altLang="zh-TW" dirty="0">
                <a:latin typeface="Times New Roman" panose="02020603050405020304" pitchFamily="18" charset="0"/>
                <a:cs typeface="Times New Roman" panose="02020603050405020304" pitchFamily="18" charset="0"/>
              </a:rPr>
              <a:t>4.2.3. Watermark extraction after JPEG compression</a:t>
            </a:r>
            <a:endParaRPr lang="zh-TW" altLang="en-US" dirty="0">
              <a:latin typeface="Times New Roman" panose="02020603050405020304" pitchFamily="18" charset="0"/>
              <a:cs typeface="Times New Roman" panose="02020603050405020304" pitchFamily="18" charset="0"/>
            </a:endParaRPr>
          </a:p>
        </p:txBody>
      </p:sp>
      <p:pic>
        <p:nvPicPr>
          <p:cNvPr id="10242" name="Picture 2" descr="https://ars.els-cdn.com/content/image/1-s2.0-S0020025519310503-gr15_lr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599" y="2502625"/>
            <a:ext cx="3523549" cy="4044951"/>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s://ars.els-cdn.com/content/image/1-s2.0-S0020025519310503-gr16_lr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0806" y="3076642"/>
            <a:ext cx="3662182" cy="2389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14707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Experimental results and discussions </a:t>
            </a:r>
            <a:endParaRPr lang="zh-TW" altLang="en-US"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a:xfrm>
            <a:off x="1451579" y="2015732"/>
            <a:ext cx="9603275" cy="4194568"/>
          </a:xfrm>
        </p:spPr>
        <p:txBody>
          <a:bodyPr>
            <a:normAutofit fontScale="92500" lnSpcReduction="10000"/>
          </a:bodyPr>
          <a:lstStyle/>
          <a:p>
            <a:r>
              <a:rPr lang="en-US" altLang="zh-TW" dirty="0">
                <a:latin typeface="Times New Roman" panose="02020603050405020304" pitchFamily="18" charset="0"/>
                <a:cs typeface="Times New Roman" panose="02020603050405020304" pitchFamily="18" charset="0"/>
              </a:rPr>
              <a:t>4.2.4. Watermark extraction after various </a:t>
            </a:r>
            <a:r>
              <a:rPr lang="en-US" altLang="zh-TW" dirty="0" smtClean="0">
                <a:latin typeface="Times New Roman" panose="02020603050405020304" pitchFamily="18" charset="0"/>
                <a:cs typeface="Times New Roman" panose="02020603050405020304" pitchFamily="18" charset="0"/>
              </a:rPr>
              <a:t>attacks</a:t>
            </a:r>
          </a:p>
          <a:p>
            <a:pPr marL="0" indent="0">
              <a:buNone/>
            </a:pPr>
            <a:r>
              <a:rPr lang="en-US" altLang="zh-TW" dirty="0" smtClean="0">
                <a:latin typeface="Times New Roman" panose="02020603050405020304" pitchFamily="18" charset="0"/>
                <a:cs typeface="Times New Roman" panose="02020603050405020304" pitchFamily="18" charset="0"/>
              </a:rPr>
              <a:t>         </a:t>
            </a:r>
          </a:p>
          <a:p>
            <a:pPr marL="0" indent="0">
              <a:buNone/>
            </a:pPr>
            <a:endParaRPr lang="en-US" altLang="zh-TW" dirty="0">
              <a:latin typeface="Times New Roman" panose="02020603050405020304" pitchFamily="18" charset="0"/>
              <a:cs typeface="Times New Roman" panose="02020603050405020304" pitchFamily="18" charset="0"/>
            </a:endParaRPr>
          </a:p>
          <a:p>
            <a:pPr marL="0" indent="0">
              <a:buNone/>
            </a:pPr>
            <a:endParaRPr lang="en-US" altLang="zh-TW" dirty="0" smtClean="0">
              <a:latin typeface="Times New Roman" panose="02020603050405020304" pitchFamily="18" charset="0"/>
              <a:cs typeface="Times New Roman" panose="02020603050405020304" pitchFamily="18" charset="0"/>
            </a:endParaRPr>
          </a:p>
          <a:p>
            <a:pPr marL="0" indent="0">
              <a:buNone/>
            </a:pPr>
            <a:endParaRPr lang="en-US" altLang="zh-TW" dirty="0">
              <a:latin typeface="Times New Roman" panose="02020603050405020304" pitchFamily="18" charset="0"/>
              <a:cs typeface="Times New Roman" panose="02020603050405020304" pitchFamily="18" charset="0"/>
            </a:endParaRPr>
          </a:p>
          <a:p>
            <a:pPr marL="0" indent="0">
              <a:buNone/>
            </a:pPr>
            <a:endParaRPr lang="en-US" altLang="zh-TW" dirty="0" smtClean="0">
              <a:latin typeface="Times New Roman" panose="02020603050405020304" pitchFamily="18" charset="0"/>
              <a:cs typeface="Times New Roman" panose="02020603050405020304" pitchFamily="18" charset="0"/>
            </a:endParaRPr>
          </a:p>
          <a:p>
            <a:pPr marL="0" indent="0">
              <a:buNone/>
            </a:pPr>
            <a:endParaRPr lang="en-US" altLang="zh-TW" dirty="0">
              <a:latin typeface="Times New Roman" panose="02020603050405020304" pitchFamily="18" charset="0"/>
              <a:cs typeface="Times New Roman" panose="02020603050405020304" pitchFamily="18" charset="0"/>
            </a:endParaRPr>
          </a:p>
          <a:p>
            <a:pPr marL="0" indent="0">
              <a:buNone/>
            </a:pPr>
            <a:r>
              <a:rPr lang="en-US" altLang="zh-TW" dirty="0" smtClean="0">
                <a:latin typeface="Times New Roman" panose="02020603050405020304" pitchFamily="18" charset="0"/>
                <a:cs typeface="Times New Roman" panose="02020603050405020304" pitchFamily="18" charset="0"/>
              </a:rPr>
              <a:t>           (a)(b)</a:t>
            </a:r>
            <a:r>
              <a:rPr lang="en-US" altLang="zh-TW" dirty="0" err="1" smtClean="0">
                <a:latin typeface="Times New Roman" panose="02020603050405020304" pitchFamily="18" charset="0"/>
                <a:cs typeface="Times New Roman" panose="02020603050405020304" pitchFamily="18" charset="0"/>
              </a:rPr>
              <a:t>salt&amp;pepper</a:t>
            </a:r>
            <a:r>
              <a:rPr lang="en-US" altLang="zh-TW" dirty="0" smtClean="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noise </a:t>
            </a:r>
            <a:r>
              <a:rPr lang="en-US" altLang="zh-TW" dirty="0" smtClean="0">
                <a:latin typeface="Times New Roman" panose="02020603050405020304" pitchFamily="18" charset="0"/>
                <a:cs typeface="Times New Roman" panose="02020603050405020304" pitchFamily="18" charset="0"/>
              </a:rPr>
              <a:t>                                                     (a)(b)Median filtering</a:t>
            </a:r>
          </a:p>
          <a:p>
            <a:pPr marL="0" indent="0">
              <a:buNone/>
            </a:pPr>
            <a:r>
              <a:rPr lang="en-US" altLang="zh-TW" dirty="0" smtClean="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c)(d) Gaussian noise                                                          (c)(</a:t>
            </a:r>
            <a:r>
              <a:rPr lang="en-US" altLang="zh-TW" dirty="0" smtClean="0">
                <a:latin typeface="Times New Roman" panose="02020603050405020304" pitchFamily="18" charset="0"/>
                <a:cs typeface="Times New Roman" panose="02020603050405020304" pitchFamily="18" charset="0"/>
              </a:rPr>
              <a:t>d)Histogram </a:t>
            </a:r>
            <a:r>
              <a:rPr lang="en-US" altLang="zh-TW" dirty="0">
                <a:latin typeface="Times New Roman" panose="02020603050405020304" pitchFamily="18" charset="0"/>
                <a:cs typeface="Times New Roman" panose="02020603050405020304" pitchFamily="18" charset="0"/>
              </a:rPr>
              <a:t>equalization</a:t>
            </a:r>
            <a:endParaRPr lang="zh-TW" altLang="en-US" dirty="0">
              <a:latin typeface="Times New Roman" panose="02020603050405020304" pitchFamily="18" charset="0"/>
              <a:cs typeface="Times New Roman" panose="02020603050405020304" pitchFamily="18" charset="0"/>
            </a:endParaRPr>
          </a:p>
        </p:txBody>
      </p:sp>
      <p:pic>
        <p:nvPicPr>
          <p:cNvPr id="11266" name="Picture 2" descr="https://ars.els-cdn.com/content/image/1-s2.0-S0020025519310503-gr17_lr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8864" y="2501898"/>
            <a:ext cx="4906286" cy="2567623"/>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https://ars.els-cdn.com/content/image/1-s2.0-S0020025519310503-gr18_lr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7865" y="2501898"/>
            <a:ext cx="4899704" cy="2567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61991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pt-BR" altLang="zh-TW" dirty="0">
                <a:latin typeface="Times New Roman" panose="02020603050405020304" pitchFamily="18" charset="0"/>
                <a:cs typeface="Times New Roman" panose="02020603050405020304" pitchFamily="18" charset="0"/>
              </a:rPr>
              <a:t>Abstract</a:t>
            </a:r>
            <a:r>
              <a:rPr lang="zh-TW" altLang="en-US" dirty="0">
                <a:latin typeface="Times New Roman" panose="02020603050405020304" pitchFamily="18" charset="0"/>
                <a:cs typeface="Times New Roman" panose="02020603050405020304" pitchFamily="18" charset="0"/>
              </a:rPr>
              <a:t/>
            </a:r>
            <a:br>
              <a:rPr lang="zh-TW" altLang="en-US" dirty="0">
                <a:latin typeface="Times New Roman" panose="02020603050405020304" pitchFamily="18" charset="0"/>
                <a:cs typeface="Times New Roman" panose="02020603050405020304" pitchFamily="18" charset="0"/>
              </a:rPr>
            </a:br>
            <a:endParaRPr lang="zh-TW" altLang="en-US" dirty="0">
              <a:latin typeface="Times New Roman" panose="02020603050405020304" pitchFamily="18" charset="0"/>
              <a:cs typeface="Times New Roman" panose="02020603050405020304" pitchFamily="18" charset="0"/>
            </a:endParaRPr>
          </a:p>
        </p:txBody>
      </p:sp>
      <p:sp>
        <p:nvSpPr>
          <p:cNvPr id="3" name="文字版面配置區 2"/>
          <p:cNvSpPr>
            <a:spLocks noGrp="1"/>
          </p:cNvSpPr>
          <p:nvPr>
            <p:ph type="body" idx="1"/>
          </p:nvPr>
        </p:nvSpPr>
        <p:spPr/>
        <p:txBody>
          <a:bodyPr/>
          <a:lstStyle/>
          <a:p>
            <a:endParaRPr lang="zh-TW"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940996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Experimental results and discussions </a:t>
            </a:r>
            <a:endParaRPr lang="zh-TW" altLang="en-US"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p:txBody>
          <a:bodyPr/>
          <a:lstStyle/>
          <a:p>
            <a:r>
              <a:rPr lang="en-US" altLang="zh-TW" dirty="0">
                <a:latin typeface="Times New Roman" panose="02020603050405020304" pitchFamily="18" charset="0"/>
                <a:cs typeface="Times New Roman" panose="02020603050405020304" pitchFamily="18" charset="0"/>
              </a:rPr>
              <a:t>4.2.4. Watermark extraction after various attacks</a:t>
            </a:r>
            <a:endParaRPr lang="zh-TW" altLang="en-US" dirty="0">
              <a:latin typeface="Times New Roman" panose="02020603050405020304" pitchFamily="18" charset="0"/>
              <a:cs typeface="Times New Roman" panose="02020603050405020304" pitchFamily="18" charset="0"/>
            </a:endParaRPr>
          </a:p>
        </p:txBody>
      </p:sp>
      <p:pic>
        <p:nvPicPr>
          <p:cNvPr id="12290" name="Picture 2" descr="https://ars.els-cdn.com/content/image/1-s2.0-S0020025519310503-gr19_lr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5005" y="2858576"/>
            <a:ext cx="3349398" cy="2675012"/>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ttps://ars.els-cdn.com/content/image/1-s2.0-S0020025519310503-gr20_lr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1514" y="2862754"/>
            <a:ext cx="4102186" cy="2670834"/>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3295649" y="5628323"/>
            <a:ext cx="1314451" cy="369332"/>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Sharpening</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26644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Experimental results and discussions </a:t>
            </a:r>
            <a:endParaRPr lang="zh-TW" altLang="en-US"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p:txBody>
          <a:bodyPr/>
          <a:lstStyle/>
          <a:p>
            <a:r>
              <a:rPr lang="en-US" altLang="zh-TW" dirty="0">
                <a:latin typeface="Times New Roman" panose="02020603050405020304" pitchFamily="18" charset="0"/>
                <a:cs typeface="Times New Roman" panose="02020603050405020304" pitchFamily="18" charset="0"/>
              </a:rPr>
              <a:t>4.2.4. Watermark extraction after various attacks</a:t>
            </a:r>
            <a:endParaRPr lang="zh-TW" altLang="en-US" dirty="0">
              <a:latin typeface="Times New Roman" panose="02020603050405020304" pitchFamily="18" charset="0"/>
              <a:cs typeface="Times New Roman" panose="02020603050405020304" pitchFamily="18" charset="0"/>
            </a:endParaRPr>
          </a:p>
        </p:txBody>
      </p:sp>
      <p:pic>
        <p:nvPicPr>
          <p:cNvPr id="4" name="圖片 3"/>
          <p:cNvPicPr>
            <a:picLocks noChangeAspect="1"/>
          </p:cNvPicPr>
          <p:nvPr/>
        </p:nvPicPr>
        <p:blipFill>
          <a:blip r:embed="rId2"/>
          <a:stretch>
            <a:fillRect/>
          </a:stretch>
        </p:blipFill>
        <p:spPr>
          <a:xfrm>
            <a:off x="2528887" y="2543131"/>
            <a:ext cx="7072313" cy="4120747"/>
          </a:xfrm>
          <a:prstGeom prst="rect">
            <a:avLst/>
          </a:prstGeom>
        </p:spPr>
      </p:pic>
    </p:spTree>
    <p:extLst>
      <p:ext uri="{BB962C8B-B14F-4D97-AF65-F5344CB8AC3E}">
        <p14:creationId xmlns:p14="http://schemas.microsoft.com/office/powerpoint/2010/main" val="26579663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Experimental results and discussions </a:t>
            </a:r>
            <a:endParaRPr lang="zh-TW" altLang="en-US"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a:xfrm>
            <a:off x="1451579" y="2015732"/>
            <a:ext cx="9603275" cy="4604143"/>
          </a:xfrm>
        </p:spPr>
        <p:txBody>
          <a:bodyPr/>
          <a:lstStyle/>
          <a:p>
            <a:r>
              <a:rPr lang="en-US" altLang="zh-TW" dirty="0">
                <a:latin typeface="Times New Roman" panose="02020603050405020304" pitchFamily="18" charset="0"/>
                <a:cs typeface="Times New Roman" panose="02020603050405020304" pitchFamily="18" charset="0"/>
              </a:rPr>
              <a:t>4.2.5. Watermark extraction after combined </a:t>
            </a:r>
            <a:r>
              <a:rPr lang="en-US" altLang="zh-TW" dirty="0" smtClean="0">
                <a:latin typeface="Times New Roman" panose="02020603050405020304" pitchFamily="18" charset="0"/>
                <a:cs typeface="Times New Roman" panose="02020603050405020304" pitchFamily="18" charset="0"/>
              </a:rPr>
              <a:t>attacks</a:t>
            </a:r>
          </a:p>
          <a:p>
            <a:endParaRPr lang="en-US" altLang="zh-TW" dirty="0">
              <a:latin typeface="Times New Roman" panose="02020603050405020304" pitchFamily="18" charset="0"/>
              <a:cs typeface="Times New Roman" panose="02020603050405020304" pitchFamily="18" charset="0"/>
            </a:endParaRPr>
          </a:p>
          <a:p>
            <a:endParaRPr lang="en-US" altLang="zh-TW" dirty="0" smtClean="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smtClean="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en-US" altLang="zh-TW" dirty="0" smtClean="0">
              <a:latin typeface="Times New Roman" panose="02020603050405020304" pitchFamily="18" charset="0"/>
              <a:cs typeface="Times New Roman" panose="02020603050405020304" pitchFamily="18" charset="0"/>
            </a:endParaRPr>
          </a:p>
          <a:p>
            <a:pPr marL="0" indent="0">
              <a:buNone/>
            </a:pPr>
            <a:endParaRPr lang="zh-TW" altLang="en-US" dirty="0">
              <a:latin typeface="Times New Roman" panose="02020603050405020304" pitchFamily="18" charset="0"/>
              <a:cs typeface="Times New Roman" panose="02020603050405020304" pitchFamily="18" charset="0"/>
            </a:endParaRPr>
          </a:p>
        </p:txBody>
      </p:sp>
      <p:pic>
        <p:nvPicPr>
          <p:cNvPr id="13314" name="Picture 2" descr="https://ars.els-cdn.com/content/image/1-s2.0-S0020025519310503-gr21_lr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6401" y="2692933"/>
            <a:ext cx="4999185" cy="255439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https://ars.els-cdn.com/content/image/1-s2.0-S0020025519310503-gr22_lr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5616" y="2692933"/>
            <a:ext cx="5015739" cy="2554390"/>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1209518" y="5409301"/>
            <a:ext cx="4552950" cy="646331"/>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(a)(</a:t>
            </a:r>
            <a:r>
              <a:rPr lang="en-US" altLang="zh-TW" dirty="0">
                <a:latin typeface="Times New Roman" panose="02020603050405020304" pitchFamily="18" charset="0"/>
                <a:cs typeface="Times New Roman" panose="02020603050405020304" pitchFamily="18" charset="0"/>
              </a:rPr>
              <a:t>b) </a:t>
            </a:r>
            <a:r>
              <a:rPr lang="en-US" altLang="zh-TW" dirty="0" err="1">
                <a:latin typeface="Times New Roman" panose="02020603050405020304" pitchFamily="18" charset="0"/>
                <a:cs typeface="Times New Roman" panose="02020603050405020304" pitchFamily="18" charset="0"/>
              </a:rPr>
              <a:t>Salt&amp;pepper</a:t>
            </a:r>
            <a:r>
              <a:rPr lang="en-US" altLang="zh-TW" dirty="0">
                <a:latin typeface="Times New Roman" panose="02020603050405020304" pitchFamily="18" charset="0"/>
                <a:cs typeface="Times New Roman" panose="02020603050405020304" pitchFamily="18" charset="0"/>
              </a:rPr>
              <a:t> noise and median filtering</a:t>
            </a:r>
            <a:endParaRPr lang="en-US" altLang="zh-TW" dirty="0" smtClean="0">
              <a:latin typeface="Times New Roman" panose="02020603050405020304" pitchFamily="18" charset="0"/>
              <a:cs typeface="Times New Roman" panose="02020603050405020304" pitchFamily="18" charset="0"/>
            </a:endParaRPr>
          </a:p>
          <a:p>
            <a:r>
              <a:rPr lang="en-US" altLang="zh-TW" dirty="0" smtClean="0">
                <a:latin typeface="Times New Roman" panose="02020603050405020304" pitchFamily="18" charset="0"/>
                <a:cs typeface="Times New Roman" panose="02020603050405020304" pitchFamily="18" charset="0"/>
              </a:rPr>
              <a:t>(c)(</a:t>
            </a:r>
            <a:r>
              <a:rPr lang="en-US" altLang="zh-TW" dirty="0">
                <a:latin typeface="Times New Roman" panose="02020603050405020304" pitchFamily="18" charset="0"/>
                <a:cs typeface="Times New Roman" panose="02020603050405020304" pitchFamily="18" charset="0"/>
              </a:rPr>
              <a:t>d) 5° rotation with 25% cropping</a:t>
            </a:r>
            <a:endParaRPr lang="zh-TW" altLang="en-US" dirty="0"/>
          </a:p>
        </p:txBody>
      </p:sp>
      <p:sp>
        <p:nvSpPr>
          <p:cNvPr id="7" name="文字方塊 6"/>
          <p:cNvSpPr txBox="1"/>
          <p:nvPr/>
        </p:nvSpPr>
        <p:spPr>
          <a:xfrm>
            <a:off x="6134725" y="5409300"/>
            <a:ext cx="5805169" cy="646331"/>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(a)(</a:t>
            </a:r>
            <a:r>
              <a:rPr lang="en-US" altLang="zh-TW" dirty="0">
                <a:latin typeface="Times New Roman" panose="02020603050405020304" pitchFamily="18" charset="0"/>
                <a:cs typeface="Times New Roman" panose="02020603050405020304" pitchFamily="18" charset="0"/>
              </a:rPr>
              <a:t>b) 5° rotation, 25% cropping, and histogram equalization</a:t>
            </a:r>
            <a:endParaRPr lang="en-US" altLang="zh-TW" dirty="0" smtClean="0">
              <a:latin typeface="Times New Roman" panose="02020603050405020304" pitchFamily="18" charset="0"/>
              <a:cs typeface="Times New Roman" panose="02020603050405020304" pitchFamily="18" charset="0"/>
            </a:endParaRPr>
          </a:p>
          <a:p>
            <a:r>
              <a:rPr lang="en-US" altLang="zh-TW" dirty="0" smtClean="0">
                <a:latin typeface="Times New Roman" panose="02020603050405020304" pitchFamily="18" charset="0"/>
                <a:cs typeface="Times New Roman" panose="02020603050405020304" pitchFamily="18" charset="0"/>
              </a:rPr>
              <a:t>(c)(</a:t>
            </a:r>
            <a:r>
              <a:rPr lang="en-US" altLang="zh-TW" dirty="0">
                <a:latin typeface="Times New Roman" panose="02020603050405020304" pitchFamily="18" charset="0"/>
                <a:cs typeface="Times New Roman" panose="02020603050405020304" pitchFamily="18" charset="0"/>
              </a:rPr>
              <a:t>d) 5° rotation, 25% cropping, and sharpening</a:t>
            </a:r>
            <a:endParaRPr lang="zh-TW" altLang="en-US" dirty="0"/>
          </a:p>
        </p:txBody>
      </p:sp>
    </p:spTree>
    <p:extLst>
      <p:ext uri="{BB962C8B-B14F-4D97-AF65-F5344CB8AC3E}">
        <p14:creationId xmlns:p14="http://schemas.microsoft.com/office/powerpoint/2010/main" val="29238123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Experimental results and discussions </a:t>
            </a:r>
            <a:endParaRPr lang="zh-TW" altLang="en-US"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p:txBody>
          <a:bodyPr/>
          <a:lstStyle/>
          <a:p>
            <a:r>
              <a:rPr lang="en-US" altLang="zh-TW" dirty="0">
                <a:latin typeface="Times New Roman" panose="02020603050405020304" pitchFamily="18" charset="0"/>
                <a:cs typeface="Times New Roman" panose="02020603050405020304" pitchFamily="18" charset="0"/>
              </a:rPr>
              <a:t>4.2.5. Watermark extraction after combined attacks</a:t>
            </a:r>
            <a:endParaRPr lang="zh-TW" altLang="en-US" dirty="0">
              <a:latin typeface="Times New Roman" panose="02020603050405020304" pitchFamily="18" charset="0"/>
              <a:cs typeface="Times New Roman" panose="02020603050405020304" pitchFamily="18" charset="0"/>
            </a:endParaRPr>
          </a:p>
        </p:txBody>
      </p:sp>
      <p:pic>
        <p:nvPicPr>
          <p:cNvPr id="14338" name="Picture 2" descr="https://ars.els-cdn.com/content/image/1-s2.0-S0020025519310503-gr23_lr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6291" y="2531863"/>
            <a:ext cx="6673850" cy="332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53199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dirty="0">
                <a:latin typeface="Times New Roman" panose="02020603050405020304" pitchFamily="18" charset="0"/>
                <a:cs typeface="Times New Roman" panose="02020603050405020304" pitchFamily="18" charset="0"/>
              </a:rPr>
              <a:t>Conclusion</a:t>
            </a:r>
            <a:r>
              <a:rPr lang="zh-TW" altLang="en-US" dirty="0">
                <a:latin typeface="Times New Roman" panose="02020603050405020304" pitchFamily="18" charset="0"/>
                <a:cs typeface="Times New Roman" panose="02020603050405020304" pitchFamily="18" charset="0"/>
              </a:rPr>
              <a:t/>
            </a:r>
            <a:br>
              <a:rPr lang="zh-TW" altLang="en-US" dirty="0">
                <a:latin typeface="Times New Roman" panose="02020603050405020304" pitchFamily="18" charset="0"/>
                <a:cs typeface="Times New Roman" panose="02020603050405020304" pitchFamily="18" charset="0"/>
              </a:rPr>
            </a:br>
            <a:endParaRPr lang="zh-TW" altLang="en-US" dirty="0">
              <a:latin typeface="Times New Roman" panose="02020603050405020304" pitchFamily="18" charset="0"/>
              <a:cs typeface="Times New Roman" panose="02020603050405020304" pitchFamily="18" charset="0"/>
            </a:endParaRPr>
          </a:p>
        </p:txBody>
      </p:sp>
      <p:sp>
        <p:nvSpPr>
          <p:cNvPr id="3" name="文字版面配置區 2"/>
          <p:cNvSpPr>
            <a:spLocks noGrp="1"/>
          </p:cNvSpPr>
          <p:nvPr>
            <p:ph type="body" idx="1"/>
          </p:nvPr>
        </p:nvSpPr>
        <p:spPr/>
        <p:txBody>
          <a:bodyPr/>
          <a:lstStyle/>
          <a:p>
            <a:endParaRPr lang="zh-TW"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27109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Conclusion</a:t>
            </a:r>
            <a:endParaRPr lang="zh-TW" altLang="en-US"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p:txBody>
          <a:bodyPr>
            <a:noAutofit/>
          </a:bodyPr>
          <a:lstStyle/>
          <a:p>
            <a:r>
              <a:rPr lang="en-US" altLang="zh-TW" dirty="0">
                <a:latin typeface="Times New Roman" panose="02020603050405020304" pitchFamily="18" charset="0"/>
                <a:cs typeface="Times New Roman" panose="02020603050405020304" pitchFamily="18" charset="0"/>
              </a:rPr>
              <a:t>The averaged BER of cropping and rotating attacks obtained an improvement ratio of over 23%. </a:t>
            </a:r>
          </a:p>
          <a:p>
            <a:r>
              <a:rPr lang="en-US" altLang="zh-TW" dirty="0">
                <a:latin typeface="Times New Roman" panose="02020603050405020304" pitchFamily="18" charset="0"/>
                <a:cs typeface="Times New Roman" panose="02020603050405020304" pitchFamily="18" charset="0"/>
              </a:rPr>
              <a:t>The averaged BER of the extracted watermark after combined attacks remains an approximate improvement of 16%.</a:t>
            </a:r>
          </a:p>
          <a:p>
            <a:r>
              <a:rPr lang="en-US" altLang="zh-TW" dirty="0">
                <a:latin typeface="Times New Roman" panose="02020603050405020304" pitchFamily="18" charset="0"/>
                <a:cs typeface="Times New Roman" panose="02020603050405020304" pitchFamily="18" charset="0"/>
              </a:rPr>
              <a:t>PSNR obtained herein remains higher than that obtained by </a:t>
            </a:r>
            <a:r>
              <a:rPr lang="en-US" altLang="zh-TW" dirty="0" err="1">
                <a:latin typeface="Times New Roman" panose="02020603050405020304" pitchFamily="18" charset="0"/>
                <a:cs typeface="Times New Roman" panose="02020603050405020304" pitchFamily="18" charset="0"/>
              </a:rPr>
              <a:t>Parah</a:t>
            </a:r>
            <a:r>
              <a:rPr lang="en-US" altLang="zh-TW" dirty="0">
                <a:latin typeface="Times New Roman" panose="02020603050405020304" pitchFamily="18" charset="0"/>
                <a:cs typeface="Times New Roman" panose="02020603050405020304" pitchFamily="18" charset="0"/>
              </a:rPr>
              <a:t> et al.</a:t>
            </a:r>
          </a:p>
          <a:p>
            <a:r>
              <a:rPr lang="en-US" altLang="zh-TW" dirty="0">
                <a:latin typeface="Times New Roman" panose="02020603050405020304" pitchFamily="18" charset="0"/>
                <a:cs typeface="Times New Roman" panose="02020603050405020304" pitchFamily="18" charset="0"/>
              </a:rPr>
              <a:t>The proposed method is more effective for the copyright protection of digital images.</a:t>
            </a:r>
            <a:endParaRPr lang="zh-TW" altLang="en-US" dirty="0">
              <a:latin typeface="Times New Roman" panose="02020603050405020304" pitchFamily="18" charset="0"/>
              <a:cs typeface="Times New Roman" panose="02020603050405020304" pitchFamily="18" charset="0"/>
            </a:endParaRPr>
          </a:p>
          <a:p>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75378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dirty="0">
                <a:latin typeface="Times New Roman" panose="02020603050405020304" pitchFamily="18" charset="0"/>
                <a:cs typeface="Times New Roman" panose="02020603050405020304" pitchFamily="18" charset="0"/>
              </a:rPr>
              <a:t>Thank you for listening</a:t>
            </a:r>
            <a:endParaRPr lang="zh-TW" altLang="en-US" dirty="0">
              <a:latin typeface="Times New Roman" panose="02020603050405020304" pitchFamily="18" charset="0"/>
              <a:cs typeface="Times New Roman" panose="02020603050405020304" pitchFamily="18" charset="0"/>
            </a:endParaRPr>
          </a:p>
        </p:txBody>
      </p:sp>
      <p:sp>
        <p:nvSpPr>
          <p:cNvPr id="3" name="文字版面配置區 2"/>
          <p:cNvSpPr>
            <a:spLocks noGrp="1"/>
          </p:cNvSpPr>
          <p:nvPr>
            <p:ph type="body" idx="1"/>
          </p:nvPr>
        </p:nvSpPr>
        <p:spPr/>
        <p:txBody>
          <a:bodyPr/>
          <a:lstStyle/>
          <a:p>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98558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Abstract</a:t>
            </a:r>
            <a:endParaRPr lang="zh-TW" altLang="en-US"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p:txBody>
          <a:bodyPr/>
          <a:lstStyle/>
          <a:p>
            <a:r>
              <a:rPr lang="en-US" altLang="zh-TW" dirty="0">
                <a:latin typeface="Times New Roman" panose="02020603050405020304" pitchFamily="18" charset="0"/>
                <a:cs typeface="Times New Roman" panose="02020603050405020304" pitchFamily="18" charset="0"/>
              </a:rPr>
              <a:t>This study presents a robust and transparent watermarking method that exploits </a:t>
            </a:r>
            <a:r>
              <a:rPr lang="en-US" altLang="zh-TW" dirty="0" err="1">
                <a:latin typeface="Times New Roman" panose="02020603050405020304" pitchFamily="18" charset="0"/>
                <a:cs typeface="Times New Roman" panose="02020603050405020304" pitchFamily="18" charset="0"/>
              </a:rPr>
              <a:t>blockbased</a:t>
            </a:r>
            <a:r>
              <a:rPr lang="en-US" altLang="zh-TW" dirty="0">
                <a:latin typeface="Times New Roman" panose="02020603050405020304" pitchFamily="18" charset="0"/>
                <a:cs typeface="Times New Roman" panose="02020603050405020304" pitchFamily="18" charset="0"/>
              </a:rPr>
              <a:t> discrete cosine transform (DCT) coefficient modification. </a:t>
            </a:r>
            <a:endParaRPr lang="en-US" altLang="zh-TW" dirty="0" smtClean="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r>
              <a:rPr lang="en-US" altLang="zh-TW" dirty="0" smtClean="0">
                <a:latin typeface="Times New Roman" panose="02020603050405020304" pitchFamily="18" charset="0"/>
                <a:cs typeface="Times New Roman" panose="02020603050405020304" pitchFamily="18" charset="0"/>
              </a:rPr>
              <a:t>Experimental </a:t>
            </a:r>
            <a:r>
              <a:rPr lang="en-US" altLang="zh-TW" dirty="0">
                <a:latin typeface="Times New Roman" panose="02020603050405020304" pitchFamily="18" charset="0"/>
                <a:cs typeface="Times New Roman" panose="02020603050405020304" pitchFamily="18" charset="0"/>
              </a:rPr>
              <a:t>results demonstrate that the proposed method possesses great robustness against various single and combined attacks.</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75650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dirty="0">
                <a:latin typeface="Times New Roman" panose="02020603050405020304" pitchFamily="18" charset="0"/>
                <a:cs typeface="Times New Roman" panose="02020603050405020304" pitchFamily="18" charset="0"/>
              </a:rPr>
              <a:t>Introduction</a:t>
            </a:r>
            <a:r>
              <a:rPr lang="zh-TW" altLang="en-US" dirty="0">
                <a:latin typeface="Times New Roman" panose="02020603050405020304" pitchFamily="18" charset="0"/>
                <a:cs typeface="Times New Roman" panose="02020603050405020304" pitchFamily="18" charset="0"/>
              </a:rPr>
              <a:t/>
            </a:r>
            <a:br>
              <a:rPr lang="zh-TW" altLang="en-US" dirty="0">
                <a:latin typeface="Times New Roman" panose="02020603050405020304" pitchFamily="18" charset="0"/>
                <a:cs typeface="Times New Roman" panose="02020603050405020304" pitchFamily="18" charset="0"/>
              </a:rPr>
            </a:br>
            <a:endParaRPr lang="zh-TW" altLang="en-US" dirty="0">
              <a:latin typeface="Times New Roman" panose="02020603050405020304" pitchFamily="18" charset="0"/>
              <a:cs typeface="Times New Roman" panose="02020603050405020304" pitchFamily="18" charset="0"/>
            </a:endParaRPr>
          </a:p>
        </p:txBody>
      </p:sp>
      <p:sp>
        <p:nvSpPr>
          <p:cNvPr id="3" name="文字版面配置區 2"/>
          <p:cNvSpPr>
            <a:spLocks noGrp="1"/>
          </p:cNvSpPr>
          <p:nvPr>
            <p:ph type="body" idx="1"/>
          </p:nvPr>
        </p:nvSpPr>
        <p:spPr/>
        <p:txBody>
          <a:bodyPr/>
          <a:lstStyle/>
          <a:p>
            <a:endParaRPr lang="zh-TW"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86000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Introduction</a:t>
            </a:r>
            <a:endParaRPr lang="zh-TW" altLang="en-US"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p:txBody>
          <a:bodyPr/>
          <a:lstStyle/>
          <a:p>
            <a:r>
              <a:rPr lang="en-US" altLang="zh-TW" dirty="0" smtClean="0">
                <a:latin typeface="Times New Roman" panose="02020603050405020304" pitchFamily="18" charset="0"/>
                <a:cs typeface="Times New Roman" panose="02020603050405020304" pitchFamily="18" charset="0"/>
              </a:rPr>
              <a:t>Why they use DCT?</a:t>
            </a:r>
          </a:p>
          <a:p>
            <a:r>
              <a:rPr lang="en-US" altLang="zh-TW" dirty="0">
                <a:latin typeface="Times New Roman" panose="02020603050405020304" pitchFamily="18" charset="0"/>
                <a:cs typeface="Times New Roman" panose="02020603050405020304" pitchFamily="18" charset="0"/>
              </a:rPr>
              <a:t>1. </a:t>
            </a:r>
            <a:r>
              <a:rPr lang="en-US" altLang="zh-TW" dirty="0" smtClean="0">
                <a:latin typeface="Times New Roman" panose="02020603050405020304" pitchFamily="18" charset="0"/>
                <a:cs typeface="Times New Roman" panose="02020603050405020304" pitchFamily="18" charset="0"/>
              </a:rPr>
              <a:t>DWT </a:t>
            </a:r>
            <a:r>
              <a:rPr lang="en-US" altLang="zh-TW" dirty="0">
                <a:latin typeface="Times New Roman" panose="02020603050405020304" pitchFamily="18" charset="0"/>
                <a:cs typeface="Times New Roman" panose="02020603050405020304" pitchFamily="18" charset="0"/>
              </a:rPr>
              <a:t>is used for </a:t>
            </a:r>
            <a:r>
              <a:rPr lang="en-US" altLang="zh-TW" dirty="0" smtClean="0">
                <a:latin typeface="Times New Roman" panose="02020603050405020304" pitchFamily="18" charset="0"/>
                <a:cs typeface="Times New Roman" panose="02020603050405020304" pitchFamily="18" charset="0"/>
              </a:rPr>
              <a:t>JPEG2000.</a:t>
            </a:r>
          </a:p>
          <a:p>
            <a:r>
              <a:rPr lang="en-US" altLang="zh-TW" dirty="0">
                <a:latin typeface="Times New Roman" panose="02020603050405020304" pitchFamily="18" charset="0"/>
                <a:cs typeface="Times New Roman" panose="02020603050405020304" pitchFamily="18" charset="0"/>
              </a:rPr>
              <a:t>2. SVD is more complex than DCT and </a:t>
            </a:r>
            <a:r>
              <a:rPr lang="en-US" altLang="zh-TW" dirty="0" smtClean="0">
                <a:latin typeface="Times New Roman" panose="02020603050405020304" pitchFamily="18" charset="0"/>
                <a:cs typeface="Times New Roman" panose="02020603050405020304" pitchFamily="18" charset="0"/>
              </a:rPr>
              <a:t>DWT.</a:t>
            </a:r>
          </a:p>
          <a:p>
            <a:r>
              <a:rPr lang="en-US" altLang="zh-TW" dirty="0">
                <a:latin typeface="Times New Roman" panose="02020603050405020304" pitchFamily="18" charset="0"/>
                <a:cs typeface="Times New Roman" panose="02020603050405020304" pitchFamily="18" charset="0"/>
              </a:rPr>
              <a:t>3. FT is </a:t>
            </a:r>
            <a:r>
              <a:rPr lang="en-US" altLang="zh-TW" dirty="0" smtClean="0">
                <a:latin typeface="Times New Roman" panose="02020603050405020304" pitchFamily="18" charset="0"/>
                <a:cs typeface="Times New Roman" panose="02020603050405020304" pitchFamily="18" charset="0"/>
              </a:rPr>
              <a:t>not </a:t>
            </a:r>
            <a:r>
              <a:rPr lang="en-US" altLang="zh-TW" dirty="0">
                <a:latin typeface="Times New Roman" panose="02020603050405020304" pitchFamily="18" charset="0"/>
                <a:cs typeface="Times New Roman" panose="02020603050405020304" pitchFamily="18" charset="0"/>
              </a:rPr>
              <a:t>good at against geometric </a:t>
            </a:r>
            <a:r>
              <a:rPr lang="en-US" altLang="zh-TW" dirty="0" smtClean="0">
                <a:latin typeface="Times New Roman" panose="02020603050405020304" pitchFamily="18" charset="0"/>
                <a:cs typeface="Times New Roman" panose="02020603050405020304" pitchFamily="18" charset="0"/>
              </a:rPr>
              <a:t>attacks.</a:t>
            </a:r>
          </a:p>
          <a:p>
            <a:r>
              <a:rPr lang="en-US" altLang="zh-TW" dirty="0">
                <a:latin typeface="Times New Roman" panose="02020603050405020304" pitchFamily="18" charset="0"/>
                <a:cs typeface="Times New Roman" panose="02020603050405020304" pitchFamily="18" charset="0"/>
              </a:rPr>
              <a:t>DCT </a:t>
            </a:r>
            <a:r>
              <a:rPr lang="en-US" altLang="zh-TW" dirty="0" smtClean="0">
                <a:latin typeface="Times New Roman" panose="02020603050405020304" pitchFamily="18" charset="0"/>
                <a:cs typeface="Times New Roman" panose="02020603050405020304" pitchFamily="18" charset="0"/>
              </a:rPr>
              <a:t>is popular </a:t>
            </a:r>
            <a:r>
              <a:rPr lang="en-US" altLang="zh-TW" dirty="0">
                <a:latin typeface="Times New Roman" panose="02020603050405020304" pitchFamily="18" charset="0"/>
                <a:cs typeface="Times New Roman" panose="02020603050405020304" pitchFamily="18" charset="0"/>
              </a:rPr>
              <a:t>in the transform domain </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28687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Introduction</a:t>
            </a:r>
            <a:endParaRPr lang="zh-TW" altLang="en-US"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p:txBody>
          <a:bodyPr/>
          <a:lstStyle/>
          <a:p>
            <a:r>
              <a:rPr lang="en-US" altLang="zh-TW" dirty="0" err="1">
                <a:latin typeface="Times New Roman" panose="02020603050405020304" pitchFamily="18" charset="0"/>
                <a:cs typeface="Times New Roman" panose="02020603050405020304" pitchFamily="18" charset="0"/>
              </a:rPr>
              <a:t>Patra</a:t>
            </a:r>
            <a:r>
              <a:rPr lang="en-US" altLang="zh-TW" dirty="0">
                <a:latin typeface="Times New Roman" panose="02020603050405020304" pitchFamily="18" charset="0"/>
                <a:cs typeface="Times New Roman" panose="02020603050405020304" pitchFamily="18" charset="0"/>
              </a:rPr>
              <a:t> </a:t>
            </a:r>
            <a:endParaRPr lang="en-US" altLang="zh-TW" dirty="0" smtClean="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1. </a:t>
            </a:r>
            <a:r>
              <a:rPr lang="en-US" altLang="zh-TW" dirty="0" smtClean="0">
                <a:latin typeface="Times New Roman" panose="02020603050405020304" pitchFamily="18" charset="0"/>
                <a:cs typeface="Times New Roman" panose="02020603050405020304" pitchFamily="18" charset="0"/>
              </a:rPr>
              <a:t>Based </a:t>
            </a:r>
            <a:r>
              <a:rPr lang="en-US" altLang="zh-TW" dirty="0">
                <a:latin typeface="Times New Roman" panose="02020603050405020304" pitchFamily="18" charset="0"/>
                <a:cs typeface="Times New Roman" panose="02020603050405020304" pitchFamily="18" charset="0"/>
              </a:rPr>
              <a:t>on Chinese remainder theorem (CRT). </a:t>
            </a:r>
            <a:endParaRPr lang="en-US" altLang="zh-TW" dirty="0" smtClean="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2. This scheme has low computational complexity and is robust against common image processing attacks. </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17809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Introduction</a:t>
            </a:r>
            <a:endParaRPr lang="zh-TW" altLang="en-US"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p:txBody>
          <a:bodyPr/>
          <a:lstStyle/>
          <a:p>
            <a:r>
              <a:rPr lang="en-US" altLang="zh-TW" dirty="0" err="1" smtClean="0">
                <a:latin typeface="Times New Roman" panose="02020603050405020304" pitchFamily="18" charset="0"/>
                <a:cs typeface="Times New Roman" panose="02020603050405020304" pitchFamily="18" charset="0"/>
              </a:rPr>
              <a:t>Golabi</a:t>
            </a:r>
            <a:endParaRPr lang="en-US" altLang="zh-TW" dirty="0" smtClean="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1. </a:t>
            </a:r>
            <a:r>
              <a:rPr lang="en-US" altLang="zh-TW" dirty="0" smtClean="0">
                <a:latin typeface="Times New Roman" panose="02020603050405020304" pitchFamily="18" charset="0"/>
                <a:cs typeface="Times New Roman" panose="02020603050405020304" pitchFamily="18" charset="0"/>
              </a:rPr>
              <a:t>Based </a:t>
            </a:r>
            <a:r>
              <a:rPr lang="en-US" altLang="zh-TW" dirty="0">
                <a:latin typeface="Times New Roman" panose="02020603050405020304" pitchFamily="18" charset="0"/>
                <a:cs typeface="Times New Roman" panose="02020603050405020304" pitchFamily="18" charset="0"/>
              </a:rPr>
              <a:t>on the features of radical moment</a:t>
            </a:r>
            <a:r>
              <a:rPr lang="en-US" altLang="zh-TW" dirty="0" smtClean="0">
                <a:latin typeface="Times New Roman" panose="02020603050405020304" pitchFamily="18" charset="0"/>
                <a:cs typeface="Times New Roman" panose="02020603050405020304" pitchFamily="18" charset="0"/>
              </a:rPr>
              <a:t>.</a:t>
            </a:r>
          </a:p>
          <a:p>
            <a:r>
              <a:rPr lang="en-US" altLang="zh-TW" dirty="0">
                <a:latin typeface="Times New Roman" panose="02020603050405020304" pitchFamily="18" charset="0"/>
                <a:cs typeface="Times New Roman" panose="02020603050405020304" pitchFamily="18" charset="0"/>
              </a:rPr>
              <a:t>2. </a:t>
            </a:r>
            <a:r>
              <a:rPr lang="en-US" altLang="zh-TW" dirty="0" smtClean="0">
                <a:latin typeface="Times New Roman" panose="02020603050405020304" pitchFamily="18" charset="0"/>
                <a:cs typeface="Times New Roman" panose="02020603050405020304" pitchFamily="18" charset="0"/>
              </a:rPr>
              <a:t>Not </a:t>
            </a:r>
            <a:r>
              <a:rPr lang="en-US" altLang="zh-TW" dirty="0">
                <a:latin typeface="Times New Roman" panose="02020603050405020304" pitchFamily="18" charset="0"/>
                <a:cs typeface="Times New Roman" panose="02020603050405020304" pitchFamily="18" charset="0"/>
              </a:rPr>
              <a:t>good at robust against cropping attacks</a:t>
            </a:r>
            <a:r>
              <a:rPr lang="en-US" altLang="zh-TW" dirty="0" smtClean="0">
                <a:latin typeface="Times New Roman" panose="02020603050405020304" pitchFamily="18" charset="0"/>
                <a:cs typeface="Times New Roman" panose="02020603050405020304" pitchFamily="18" charset="0"/>
              </a:rPr>
              <a:t>.</a:t>
            </a:r>
          </a:p>
          <a:p>
            <a:r>
              <a:rPr lang="en-US" altLang="zh-TW" dirty="0">
                <a:latin typeface="Times New Roman" panose="02020603050405020304" pitchFamily="18" charset="0"/>
                <a:cs typeface="Times New Roman" panose="02020603050405020304" pitchFamily="18" charset="0"/>
              </a:rPr>
              <a:t>3. </a:t>
            </a:r>
            <a:r>
              <a:rPr lang="en-US" altLang="zh-TW" dirty="0" smtClean="0">
                <a:latin typeface="Times New Roman" panose="02020603050405020304" pitchFamily="18" charset="0"/>
                <a:cs typeface="Times New Roman" panose="02020603050405020304" pitchFamily="18" charset="0"/>
              </a:rPr>
              <a:t>Can </a:t>
            </a:r>
            <a:r>
              <a:rPr lang="en-US" altLang="zh-TW" dirty="0">
                <a:latin typeface="Times New Roman" panose="02020603050405020304" pitchFamily="18" charset="0"/>
                <a:cs typeface="Times New Roman" panose="02020603050405020304" pitchFamily="18" charset="0"/>
              </a:rPr>
              <a:t>be embedded into a 512 × 512 cover image only 127 bits</a:t>
            </a:r>
            <a:r>
              <a:rPr lang="en-US" altLang="zh-TW" dirty="0" smtClean="0">
                <a:latin typeface="Times New Roman" panose="02020603050405020304" pitchFamily="18" charset="0"/>
                <a:cs typeface="Times New Roman" panose="02020603050405020304" pitchFamily="18" charset="0"/>
              </a:rPr>
              <a:t>.</a:t>
            </a:r>
          </a:p>
          <a:p>
            <a:r>
              <a:rPr lang="en-US" altLang="zh-TW" dirty="0">
                <a:latin typeface="Times New Roman" panose="02020603050405020304" pitchFamily="18" charset="0"/>
                <a:cs typeface="Times New Roman" panose="02020603050405020304" pitchFamily="18" charset="0"/>
              </a:rPr>
              <a:t>4. </a:t>
            </a:r>
            <a:r>
              <a:rPr lang="en-US" altLang="zh-TW" dirty="0" smtClean="0">
                <a:latin typeface="Times New Roman" panose="02020603050405020304" pitchFamily="18" charset="0"/>
                <a:cs typeface="Times New Roman" panose="02020603050405020304" pitchFamily="18" charset="0"/>
              </a:rPr>
              <a:t>Is </a:t>
            </a:r>
            <a:r>
              <a:rPr lang="en-US" altLang="zh-TW" dirty="0" err="1">
                <a:latin typeface="Times New Roman" panose="02020603050405020304" pitchFamily="18" charset="0"/>
                <a:cs typeface="Times New Roman" panose="02020603050405020304" pitchFamily="18" charset="0"/>
              </a:rPr>
              <a:t>goot</a:t>
            </a:r>
            <a:r>
              <a:rPr lang="en-US" altLang="zh-TW" dirty="0">
                <a:latin typeface="Times New Roman" panose="02020603050405020304" pitchFamily="18" charset="0"/>
                <a:cs typeface="Times New Roman" panose="02020603050405020304" pitchFamily="18" charset="0"/>
              </a:rPr>
              <a:t> at robust against rotation and scaling attacks.</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10878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Introduction</a:t>
            </a:r>
            <a:endParaRPr lang="zh-TW" altLang="en-US"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p:txBody>
          <a:bodyPr/>
          <a:lstStyle/>
          <a:p>
            <a:r>
              <a:rPr lang="en-US" altLang="zh-TW" dirty="0">
                <a:latin typeface="Times New Roman" panose="02020603050405020304" pitchFamily="18" charset="0"/>
                <a:cs typeface="Times New Roman" panose="02020603050405020304" pitchFamily="18" charset="0"/>
              </a:rPr>
              <a:t>Das </a:t>
            </a:r>
            <a:endParaRPr lang="en-US" altLang="zh-TW" dirty="0" smtClean="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1. </a:t>
            </a:r>
            <a:r>
              <a:rPr lang="en-US" altLang="zh-TW" dirty="0" smtClean="0">
                <a:latin typeface="Times New Roman" panose="02020603050405020304" pitchFamily="18" charset="0"/>
                <a:cs typeface="Times New Roman" panose="02020603050405020304" pitchFamily="18" charset="0"/>
              </a:rPr>
              <a:t>Based </a:t>
            </a:r>
            <a:r>
              <a:rPr lang="en-US" altLang="zh-TW" dirty="0">
                <a:latin typeface="Times New Roman" panose="02020603050405020304" pitchFamily="18" charset="0"/>
                <a:cs typeface="Times New Roman" panose="02020603050405020304" pitchFamily="18" charset="0"/>
              </a:rPr>
              <a:t>on the inter-block coefficient correlation in DCT. </a:t>
            </a:r>
            <a:endParaRPr lang="en-US" altLang="zh-TW" dirty="0" smtClean="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2. </a:t>
            </a:r>
            <a:r>
              <a:rPr lang="en-US" altLang="zh-TW" dirty="0" smtClean="0">
                <a:latin typeface="Times New Roman" panose="02020603050405020304" pitchFamily="18" charset="0"/>
                <a:cs typeface="Times New Roman" panose="02020603050405020304" pitchFamily="18" charset="0"/>
              </a:rPr>
              <a:t>Watermark </a:t>
            </a:r>
            <a:r>
              <a:rPr lang="en-US" altLang="zh-TW" dirty="0">
                <a:latin typeface="Times New Roman" panose="02020603050405020304" pitchFamily="18" charset="0"/>
                <a:cs typeface="Times New Roman" panose="02020603050405020304" pitchFamily="18" charset="0"/>
              </a:rPr>
              <a:t>logo being restricted image because some blocks on the border cannot be used for embedding</a:t>
            </a:r>
            <a:r>
              <a:rPr lang="en-US" altLang="zh-TW" dirty="0" smtClean="0">
                <a:latin typeface="Times New Roman" panose="02020603050405020304" pitchFamily="18" charset="0"/>
                <a:cs typeface="Times New Roman" panose="02020603050405020304" pitchFamily="18" charset="0"/>
              </a:rPr>
              <a:t>.</a:t>
            </a:r>
          </a:p>
          <a:p>
            <a:r>
              <a:rPr lang="en-US" altLang="zh-TW" dirty="0">
                <a:latin typeface="Times New Roman" panose="02020603050405020304" pitchFamily="18" charset="0"/>
                <a:cs typeface="Times New Roman" panose="02020603050405020304" pitchFamily="18" charset="0"/>
              </a:rPr>
              <a:t>3. This scheme is robust against JPEG compression and common image attacks </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6893879"/>
      </p:ext>
    </p:extLst>
  </p:cSld>
  <p:clrMapOvr>
    <a:masterClrMapping/>
  </p:clrMapOvr>
  <p:timing>
    <p:tnLst>
      <p:par>
        <p:cTn id="1" dur="indefinite" restart="never" nodeType="tmRoot"/>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圖庫</Template>
  <TotalTime>310</TotalTime>
  <Words>1864</Words>
  <Application>Microsoft Office PowerPoint</Application>
  <PresentationFormat>寬螢幕</PresentationFormat>
  <Paragraphs>169</Paragraphs>
  <Slides>36</Slides>
  <Notes>14</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36</vt:i4>
      </vt:variant>
    </vt:vector>
  </HeadingPairs>
  <TitlesOfParts>
    <vt:vector size="44" baseType="lpstr">
      <vt:lpstr>新細明體</vt:lpstr>
      <vt:lpstr>標楷體</vt:lpstr>
      <vt:lpstr>Arial</vt:lpstr>
      <vt:lpstr>Calibri</vt:lpstr>
      <vt:lpstr>Gill Sans MT</vt:lpstr>
      <vt:lpstr>Times New Roman</vt:lpstr>
      <vt:lpstr>Wingdings</vt:lpstr>
      <vt:lpstr>Gallery</vt:lpstr>
      <vt:lpstr>PowerPoint 簡報</vt:lpstr>
      <vt:lpstr>OUTLINE</vt:lpstr>
      <vt:lpstr>Abstract </vt:lpstr>
      <vt:lpstr>Abstract</vt:lpstr>
      <vt:lpstr>Introduction </vt:lpstr>
      <vt:lpstr>Introduction</vt:lpstr>
      <vt:lpstr>Introduction</vt:lpstr>
      <vt:lpstr>Introduction</vt:lpstr>
      <vt:lpstr>Introduction</vt:lpstr>
      <vt:lpstr>Introduction</vt:lpstr>
      <vt:lpstr>Introduction</vt:lpstr>
      <vt:lpstr>Proposed method  </vt:lpstr>
      <vt:lpstr>Proposed method </vt:lpstr>
      <vt:lpstr>Proposed method </vt:lpstr>
      <vt:lpstr>Proposed method </vt:lpstr>
      <vt:lpstr>Proposed method </vt:lpstr>
      <vt:lpstr>Proposed method </vt:lpstr>
      <vt:lpstr>Proposed method </vt:lpstr>
      <vt:lpstr>Proposed method </vt:lpstr>
      <vt:lpstr>PowerPoint 簡報</vt:lpstr>
      <vt:lpstr>Experimental results and discussions  </vt:lpstr>
      <vt:lpstr>Experimental results and discussions </vt:lpstr>
      <vt:lpstr>Experimental results and discussions </vt:lpstr>
      <vt:lpstr>Experimental results and discussions </vt:lpstr>
      <vt:lpstr>Experimental results and discussions </vt:lpstr>
      <vt:lpstr>Experimental results and discussions </vt:lpstr>
      <vt:lpstr>Experimental results and discussions </vt:lpstr>
      <vt:lpstr>Experimental results and discussions </vt:lpstr>
      <vt:lpstr>Experimental results and discussions </vt:lpstr>
      <vt:lpstr>Experimental results and discussions </vt:lpstr>
      <vt:lpstr>Experimental results and discussions </vt:lpstr>
      <vt:lpstr>Experimental results and discussions </vt:lpstr>
      <vt:lpstr>Experimental results and discussions </vt:lpstr>
      <vt:lpstr>Conclusion </vt:lpstr>
      <vt:lpstr>Conclusion</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user1</dc:creator>
  <cp:lastModifiedBy>MMLAB</cp:lastModifiedBy>
  <cp:revision>24</cp:revision>
  <dcterms:created xsi:type="dcterms:W3CDTF">2020-12-20T06:30:45Z</dcterms:created>
  <dcterms:modified xsi:type="dcterms:W3CDTF">2020-12-22T05:09:51Z</dcterms:modified>
</cp:coreProperties>
</file>